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84" r:id="rId4"/>
    <p:sldId id="285" r:id="rId5"/>
    <p:sldId id="287" r:id="rId6"/>
    <p:sldId id="257" r:id="rId7"/>
    <p:sldId id="288"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2" r:id="rId21"/>
    <p:sldId id="273" r:id="rId22"/>
    <p:sldId id="274" r:id="rId23"/>
    <p:sldId id="275" r:id="rId24"/>
    <p:sldId id="276" r:id="rId25"/>
    <p:sldId id="277" r:id="rId26"/>
    <p:sldId id="278" r:id="rId27"/>
    <p:sldId id="289" r:id="rId28"/>
    <p:sldId id="290" r:id="rId29"/>
    <p:sldId id="291" r:id="rId30"/>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2" autoAdjust="0"/>
    <p:restoredTop sz="94660"/>
  </p:normalViewPr>
  <p:slideViewPr>
    <p:cSldViewPr snapToGrid="0">
      <p:cViewPr varScale="1">
        <p:scale>
          <a:sx n="86" d="100"/>
          <a:sy n="86" d="100"/>
        </p:scale>
        <p:origin x="32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3B7AE06-A605-4F69-B6DC-FA27086FC6C9}"/>
              </a:ext>
            </a:extLst>
          </p:cNvPr>
          <p:cNvSpPr>
            <a:spLocks noGrp="1"/>
          </p:cNvSpPr>
          <p:nvPr>
            <p:ph type="ctrTitle"/>
          </p:nvPr>
        </p:nvSpPr>
        <p:spPr>
          <a:xfrm>
            <a:off x="1524000" y="1122363"/>
            <a:ext cx="9144000" cy="2387600"/>
          </a:xfrm>
        </p:spPr>
        <p:txBody>
          <a:bodyPr anchor="b"/>
          <a:lstStyle>
            <a:lvl1pPr algn="ctr">
              <a:defRPr sz="6000"/>
            </a:lvl1pPr>
          </a:lstStyle>
          <a:p>
            <a:r>
              <a:rPr lang="hr-HR"/>
              <a:t>Kliknite da biste uredili stil naslova matrice</a:t>
            </a:r>
          </a:p>
        </p:txBody>
      </p:sp>
      <p:sp>
        <p:nvSpPr>
          <p:cNvPr id="3" name="Podnaslov 2">
            <a:extLst>
              <a:ext uri="{FF2B5EF4-FFF2-40B4-BE49-F238E27FC236}">
                <a16:creationId xmlns:a16="http://schemas.microsoft.com/office/drawing/2014/main" id="{C53192E0-95BF-4BDF-B1EA-3620DE655B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p>
        </p:txBody>
      </p:sp>
      <p:sp>
        <p:nvSpPr>
          <p:cNvPr id="4" name="Rezervirano mjesto datuma 3">
            <a:extLst>
              <a:ext uri="{FF2B5EF4-FFF2-40B4-BE49-F238E27FC236}">
                <a16:creationId xmlns:a16="http://schemas.microsoft.com/office/drawing/2014/main" id="{D61C6CAE-63DF-4B45-B93D-D5B3F375091F}"/>
              </a:ext>
            </a:extLst>
          </p:cNvPr>
          <p:cNvSpPr>
            <a:spLocks noGrp="1"/>
          </p:cNvSpPr>
          <p:nvPr>
            <p:ph type="dt" sz="half" idx="10"/>
          </p:nvPr>
        </p:nvSpPr>
        <p:spPr/>
        <p:txBody>
          <a:bodyPr/>
          <a:lstStyle/>
          <a:p>
            <a:fld id="{6924D753-A657-4EBB-8D42-17D944A6103B}" type="datetimeFigureOut">
              <a:rPr lang="hr-HR" smtClean="0"/>
              <a:t>4.9.2023.</a:t>
            </a:fld>
            <a:endParaRPr lang="hr-HR"/>
          </a:p>
        </p:txBody>
      </p:sp>
      <p:sp>
        <p:nvSpPr>
          <p:cNvPr id="5" name="Rezervirano mjesto podnožja 4">
            <a:extLst>
              <a:ext uri="{FF2B5EF4-FFF2-40B4-BE49-F238E27FC236}">
                <a16:creationId xmlns:a16="http://schemas.microsoft.com/office/drawing/2014/main" id="{6578A111-FB08-46F3-8626-4CE6F978F6B8}"/>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BFF3B086-E465-4E72-8C51-3E304B681311}"/>
              </a:ext>
            </a:extLst>
          </p:cNvPr>
          <p:cNvSpPr>
            <a:spLocks noGrp="1"/>
          </p:cNvSpPr>
          <p:nvPr>
            <p:ph type="sldNum" sz="quarter" idx="12"/>
          </p:nvPr>
        </p:nvSpPr>
        <p:spPr/>
        <p:txBody>
          <a:bodyPr/>
          <a:lstStyle/>
          <a:p>
            <a:fld id="{C4F23A50-EB57-4850-B012-B834155440C4}" type="slidenum">
              <a:rPr lang="hr-HR" smtClean="0"/>
              <a:t>‹#›</a:t>
            </a:fld>
            <a:endParaRPr lang="hr-HR"/>
          </a:p>
        </p:txBody>
      </p:sp>
    </p:spTree>
    <p:extLst>
      <p:ext uri="{BB962C8B-B14F-4D97-AF65-F5344CB8AC3E}">
        <p14:creationId xmlns:p14="http://schemas.microsoft.com/office/powerpoint/2010/main" val="1021060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AD1FFD1-E848-4231-9347-BDBD050595C3}"/>
              </a:ext>
            </a:extLst>
          </p:cNvPr>
          <p:cNvSpPr>
            <a:spLocks noGrp="1"/>
          </p:cNvSpPr>
          <p:nvPr>
            <p:ph type="title"/>
          </p:nvPr>
        </p:nvSpPr>
        <p:spPr/>
        <p:txBody>
          <a:bodyPr/>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EA83B77A-2AC2-42F8-BC90-59346A291F73}"/>
              </a:ext>
            </a:extLst>
          </p:cNvPr>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78CCD254-A0FC-40A7-8241-09C8864EE1CB}"/>
              </a:ext>
            </a:extLst>
          </p:cNvPr>
          <p:cNvSpPr>
            <a:spLocks noGrp="1"/>
          </p:cNvSpPr>
          <p:nvPr>
            <p:ph type="dt" sz="half" idx="10"/>
          </p:nvPr>
        </p:nvSpPr>
        <p:spPr/>
        <p:txBody>
          <a:bodyPr/>
          <a:lstStyle/>
          <a:p>
            <a:fld id="{6924D753-A657-4EBB-8D42-17D944A6103B}" type="datetimeFigureOut">
              <a:rPr lang="hr-HR" smtClean="0"/>
              <a:t>4.9.2023.</a:t>
            </a:fld>
            <a:endParaRPr lang="hr-HR"/>
          </a:p>
        </p:txBody>
      </p:sp>
      <p:sp>
        <p:nvSpPr>
          <p:cNvPr id="5" name="Rezervirano mjesto podnožja 4">
            <a:extLst>
              <a:ext uri="{FF2B5EF4-FFF2-40B4-BE49-F238E27FC236}">
                <a16:creationId xmlns:a16="http://schemas.microsoft.com/office/drawing/2014/main" id="{9C9B13E5-4BC8-41EE-BD3D-4964A2C6881F}"/>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52E53CC4-340C-468B-A539-AF703B4F06D0}"/>
              </a:ext>
            </a:extLst>
          </p:cNvPr>
          <p:cNvSpPr>
            <a:spLocks noGrp="1"/>
          </p:cNvSpPr>
          <p:nvPr>
            <p:ph type="sldNum" sz="quarter" idx="12"/>
          </p:nvPr>
        </p:nvSpPr>
        <p:spPr/>
        <p:txBody>
          <a:bodyPr/>
          <a:lstStyle/>
          <a:p>
            <a:fld id="{C4F23A50-EB57-4850-B012-B834155440C4}" type="slidenum">
              <a:rPr lang="hr-HR" smtClean="0"/>
              <a:t>‹#›</a:t>
            </a:fld>
            <a:endParaRPr lang="hr-HR"/>
          </a:p>
        </p:txBody>
      </p:sp>
    </p:spTree>
    <p:extLst>
      <p:ext uri="{BB962C8B-B14F-4D97-AF65-F5344CB8AC3E}">
        <p14:creationId xmlns:p14="http://schemas.microsoft.com/office/powerpoint/2010/main" val="259443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a:extLst>
              <a:ext uri="{FF2B5EF4-FFF2-40B4-BE49-F238E27FC236}">
                <a16:creationId xmlns:a16="http://schemas.microsoft.com/office/drawing/2014/main" id="{8DA36578-FAB2-4E2E-968A-7ABF5262DA48}"/>
              </a:ext>
            </a:extLst>
          </p:cNvPr>
          <p:cNvSpPr>
            <a:spLocks noGrp="1"/>
          </p:cNvSpPr>
          <p:nvPr>
            <p:ph type="title" orient="vert"/>
          </p:nvPr>
        </p:nvSpPr>
        <p:spPr>
          <a:xfrm>
            <a:off x="8724900" y="365125"/>
            <a:ext cx="2628900" cy="5811838"/>
          </a:xfrm>
        </p:spPr>
        <p:txBody>
          <a:bodyPr vert="eaVert"/>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563C2DC9-0CD8-45AD-8F37-594FAC8E1391}"/>
              </a:ext>
            </a:extLst>
          </p:cNvPr>
          <p:cNvSpPr>
            <a:spLocks noGrp="1"/>
          </p:cNvSpPr>
          <p:nvPr>
            <p:ph type="body" orient="vert" idx="1"/>
          </p:nvPr>
        </p:nvSpPr>
        <p:spPr>
          <a:xfrm>
            <a:off x="838200" y="365125"/>
            <a:ext cx="7734300" cy="5811838"/>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B81CB7CC-0EFC-488A-AE14-21095A6EAB1C}"/>
              </a:ext>
            </a:extLst>
          </p:cNvPr>
          <p:cNvSpPr>
            <a:spLocks noGrp="1"/>
          </p:cNvSpPr>
          <p:nvPr>
            <p:ph type="dt" sz="half" idx="10"/>
          </p:nvPr>
        </p:nvSpPr>
        <p:spPr/>
        <p:txBody>
          <a:bodyPr/>
          <a:lstStyle/>
          <a:p>
            <a:fld id="{6924D753-A657-4EBB-8D42-17D944A6103B}" type="datetimeFigureOut">
              <a:rPr lang="hr-HR" smtClean="0"/>
              <a:t>4.9.2023.</a:t>
            </a:fld>
            <a:endParaRPr lang="hr-HR"/>
          </a:p>
        </p:txBody>
      </p:sp>
      <p:sp>
        <p:nvSpPr>
          <p:cNvPr id="5" name="Rezervirano mjesto podnožja 4">
            <a:extLst>
              <a:ext uri="{FF2B5EF4-FFF2-40B4-BE49-F238E27FC236}">
                <a16:creationId xmlns:a16="http://schemas.microsoft.com/office/drawing/2014/main" id="{911AF79D-22B3-4485-A8C5-0B05A10A64C6}"/>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3E8B751D-EE43-43CA-B0FC-8E52638503A2}"/>
              </a:ext>
            </a:extLst>
          </p:cNvPr>
          <p:cNvSpPr>
            <a:spLocks noGrp="1"/>
          </p:cNvSpPr>
          <p:nvPr>
            <p:ph type="sldNum" sz="quarter" idx="12"/>
          </p:nvPr>
        </p:nvSpPr>
        <p:spPr/>
        <p:txBody>
          <a:bodyPr/>
          <a:lstStyle/>
          <a:p>
            <a:fld id="{C4F23A50-EB57-4850-B012-B834155440C4}" type="slidenum">
              <a:rPr lang="hr-HR" smtClean="0"/>
              <a:t>‹#›</a:t>
            </a:fld>
            <a:endParaRPr lang="hr-HR"/>
          </a:p>
        </p:txBody>
      </p:sp>
    </p:spTree>
    <p:extLst>
      <p:ext uri="{BB962C8B-B14F-4D97-AF65-F5344CB8AC3E}">
        <p14:creationId xmlns:p14="http://schemas.microsoft.com/office/powerpoint/2010/main" val="4217811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FD974A4-4405-4029-80D9-9AFF3D218A46}"/>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CC7E66F1-8DF1-478E-AE66-7DACBBFFE36C}"/>
              </a:ext>
            </a:extLst>
          </p:cNvPr>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A61B03FA-DF48-41B2-A817-867EA75C85D2}"/>
              </a:ext>
            </a:extLst>
          </p:cNvPr>
          <p:cNvSpPr>
            <a:spLocks noGrp="1"/>
          </p:cNvSpPr>
          <p:nvPr>
            <p:ph type="dt" sz="half" idx="10"/>
          </p:nvPr>
        </p:nvSpPr>
        <p:spPr/>
        <p:txBody>
          <a:bodyPr/>
          <a:lstStyle/>
          <a:p>
            <a:fld id="{6924D753-A657-4EBB-8D42-17D944A6103B}" type="datetimeFigureOut">
              <a:rPr lang="hr-HR" smtClean="0"/>
              <a:t>4.9.2023.</a:t>
            </a:fld>
            <a:endParaRPr lang="hr-HR"/>
          </a:p>
        </p:txBody>
      </p:sp>
      <p:sp>
        <p:nvSpPr>
          <p:cNvPr id="5" name="Rezervirano mjesto podnožja 4">
            <a:extLst>
              <a:ext uri="{FF2B5EF4-FFF2-40B4-BE49-F238E27FC236}">
                <a16:creationId xmlns:a16="http://schemas.microsoft.com/office/drawing/2014/main" id="{DB2F66FA-11E8-4C28-A598-8032A446757E}"/>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CE1BB9D2-AB84-4476-886E-9A21BC9F5939}"/>
              </a:ext>
            </a:extLst>
          </p:cNvPr>
          <p:cNvSpPr>
            <a:spLocks noGrp="1"/>
          </p:cNvSpPr>
          <p:nvPr>
            <p:ph type="sldNum" sz="quarter" idx="12"/>
          </p:nvPr>
        </p:nvSpPr>
        <p:spPr/>
        <p:txBody>
          <a:bodyPr/>
          <a:lstStyle/>
          <a:p>
            <a:fld id="{C4F23A50-EB57-4850-B012-B834155440C4}" type="slidenum">
              <a:rPr lang="hr-HR" smtClean="0"/>
              <a:t>‹#›</a:t>
            </a:fld>
            <a:endParaRPr lang="hr-HR"/>
          </a:p>
        </p:txBody>
      </p:sp>
    </p:spTree>
    <p:extLst>
      <p:ext uri="{BB962C8B-B14F-4D97-AF65-F5344CB8AC3E}">
        <p14:creationId xmlns:p14="http://schemas.microsoft.com/office/powerpoint/2010/main" val="4174119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4D81ABB-2E04-4372-B960-8BBC3D9AFE97}"/>
              </a:ext>
            </a:extLst>
          </p:cNvPr>
          <p:cNvSpPr>
            <a:spLocks noGrp="1"/>
          </p:cNvSpPr>
          <p:nvPr>
            <p:ph type="title"/>
          </p:nvPr>
        </p:nvSpPr>
        <p:spPr>
          <a:xfrm>
            <a:off x="831850" y="1709738"/>
            <a:ext cx="10515600" cy="2852737"/>
          </a:xfrm>
        </p:spPr>
        <p:txBody>
          <a:bodyPr anchor="b"/>
          <a:lstStyle>
            <a:lvl1pPr>
              <a:defRPr sz="6000"/>
            </a:lvl1pPr>
          </a:lstStyle>
          <a:p>
            <a:r>
              <a:rPr lang="hr-HR"/>
              <a:t>Kliknite da biste uredili stil naslova matrice</a:t>
            </a:r>
          </a:p>
        </p:txBody>
      </p:sp>
      <p:sp>
        <p:nvSpPr>
          <p:cNvPr id="3" name="Rezervirano mjesto teksta 2">
            <a:extLst>
              <a:ext uri="{FF2B5EF4-FFF2-40B4-BE49-F238E27FC236}">
                <a16:creationId xmlns:a16="http://schemas.microsoft.com/office/drawing/2014/main" id="{2E08798F-0026-472A-9F4D-4F4020E5A5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Kliknite da biste uredili matrice</a:t>
            </a:r>
          </a:p>
        </p:txBody>
      </p:sp>
      <p:sp>
        <p:nvSpPr>
          <p:cNvPr id="4" name="Rezervirano mjesto datuma 3">
            <a:extLst>
              <a:ext uri="{FF2B5EF4-FFF2-40B4-BE49-F238E27FC236}">
                <a16:creationId xmlns:a16="http://schemas.microsoft.com/office/drawing/2014/main" id="{FE642D5F-30AB-4153-99AB-59645A8CDE54}"/>
              </a:ext>
            </a:extLst>
          </p:cNvPr>
          <p:cNvSpPr>
            <a:spLocks noGrp="1"/>
          </p:cNvSpPr>
          <p:nvPr>
            <p:ph type="dt" sz="half" idx="10"/>
          </p:nvPr>
        </p:nvSpPr>
        <p:spPr/>
        <p:txBody>
          <a:bodyPr/>
          <a:lstStyle/>
          <a:p>
            <a:fld id="{6924D753-A657-4EBB-8D42-17D944A6103B}" type="datetimeFigureOut">
              <a:rPr lang="hr-HR" smtClean="0"/>
              <a:t>4.9.2023.</a:t>
            </a:fld>
            <a:endParaRPr lang="hr-HR"/>
          </a:p>
        </p:txBody>
      </p:sp>
      <p:sp>
        <p:nvSpPr>
          <p:cNvPr id="5" name="Rezervirano mjesto podnožja 4">
            <a:extLst>
              <a:ext uri="{FF2B5EF4-FFF2-40B4-BE49-F238E27FC236}">
                <a16:creationId xmlns:a16="http://schemas.microsoft.com/office/drawing/2014/main" id="{B470D3C9-1A81-4417-A498-71F488F5747D}"/>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24569175-2F53-44E3-B2D3-EE8B2EDCBE63}"/>
              </a:ext>
            </a:extLst>
          </p:cNvPr>
          <p:cNvSpPr>
            <a:spLocks noGrp="1"/>
          </p:cNvSpPr>
          <p:nvPr>
            <p:ph type="sldNum" sz="quarter" idx="12"/>
          </p:nvPr>
        </p:nvSpPr>
        <p:spPr/>
        <p:txBody>
          <a:bodyPr/>
          <a:lstStyle/>
          <a:p>
            <a:fld id="{C4F23A50-EB57-4850-B012-B834155440C4}" type="slidenum">
              <a:rPr lang="hr-HR" smtClean="0"/>
              <a:t>‹#›</a:t>
            </a:fld>
            <a:endParaRPr lang="hr-HR"/>
          </a:p>
        </p:txBody>
      </p:sp>
    </p:spTree>
    <p:extLst>
      <p:ext uri="{BB962C8B-B14F-4D97-AF65-F5344CB8AC3E}">
        <p14:creationId xmlns:p14="http://schemas.microsoft.com/office/powerpoint/2010/main" val="1384050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6018AC8-08EF-4D3B-9688-441AF807670F}"/>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3A0BFD99-7759-4F24-97D4-74567B474D15}"/>
              </a:ext>
            </a:extLst>
          </p:cNvPr>
          <p:cNvSpPr>
            <a:spLocks noGrp="1"/>
          </p:cNvSpPr>
          <p:nvPr>
            <p:ph sz="half" idx="1"/>
          </p:nvPr>
        </p:nvSpPr>
        <p:spPr>
          <a:xfrm>
            <a:off x="838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sadržaja 3">
            <a:extLst>
              <a:ext uri="{FF2B5EF4-FFF2-40B4-BE49-F238E27FC236}">
                <a16:creationId xmlns:a16="http://schemas.microsoft.com/office/drawing/2014/main" id="{D841DA49-AA9D-4094-8893-162236FDDD87}"/>
              </a:ext>
            </a:extLst>
          </p:cNvPr>
          <p:cNvSpPr>
            <a:spLocks noGrp="1"/>
          </p:cNvSpPr>
          <p:nvPr>
            <p:ph sz="half" idx="2"/>
          </p:nvPr>
        </p:nvSpPr>
        <p:spPr>
          <a:xfrm>
            <a:off x="6172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datuma 4">
            <a:extLst>
              <a:ext uri="{FF2B5EF4-FFF2-40B4-BE49-F238E27FC236}">
                <a16:creationId xmlns:a16="http://schemas.microsoft.com/office/drawing/2014/main" id="{783E20B6-7E86-4901-9BCF-AF28058F1DD5}"/>
              </a:ext>
            </a:extLst>
          </p:cNvPr>
          <p:cNvSpPr>
            <a:spLocks noGrp="1"/>
          </p:cNvSpPr>
          <p:nvPr>
            <p:ph type="dt" sz="half" idx="10"/>
          </p:nvPr>
        </p:nvSpPr>
        <p:spPr/>
        <p:txBody>
          <a:bodyPr/>
          <a:lstStyle/>
          <a:p>
            <a:fld id="{6924D753-A657-4EBB-8D42-17D944A6103B}" type="datetimeFigureOut">
              <a:rPr lang="hr-HR" smtClean="0"/>
              <a:t>4.9.2023.</a:t>
            </a:fld>
            <a:endParaRPr lang="hr-HR"/>
          </a:p>
        </p:txBody>
      </p:sp>
      <p:sp>
        <p:nvSpPr>
          <p:cNvPr id="6" name="Rezervirano mjesto podnožja 5">
            <a:extLst>
              <a:ext uri="{FF2B5EF4-FFF2-40B4-BE49-F238E27FC236}">
                <a16:creationId xmlns:a16="http://schemas.microsoft.com/office/drawing/2014/main" id="{69B6E269-C8B1-4C0E-8C3B-E064491E9028}"/>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6297FFEA-97D6-4A2C-A5C7-4523C55BD31C}"/>
              </a:ext>
            </a:extLst>
          </p:cNvPr>
          <p:cNvSpPr>
            <a:spLocks noGrp="1"/>
          </p:cNvSpPr>
          <p:nvPr>
            <p:ph type="sldNum" sz="quarter" idx="12"/>
          </p:nvPr>
        </p:nvSpPr>
        <p:spPr/>
        <p:txBody>
          <a:bodyPr/>
          <a:lstStyle/>
          <a:p>
            <a:fld id="{C4F23A50-EB57-4850-B012-B834155440C4}" type="slidenum">
              <a:rPr lang="hr-HR" smtClean="0"/>
              <a:t>‹#›</a:t>
            </a:fld>
            <a:endParaRPr lang="hr-HR"/>
          </a:p>
        </p:txBody>
      </p:sp>
    </p:spTree>
    <p:extLst>
      <p:ext uri="{BB962C8B-B14F-4D97-AF65-F5344CB8AC3E}">
        <p14:creationId xmlns:p14="http://schemas.microsoft.com/office/powerpoint/2010/main" val="3677198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B8441F4-DDD7-4361-BEA5-3277002A69DC}"/>
              </a:ext>
            </a:extLst>
          </p:cNvPr>
          <p:cNvSpPr>
            <a:spLocks noGrp="1"/>
          </p:cNvSpPr>
          <p:nvPr>
            <p:ph type="title"/>
          </p:nvPr>
        </p:nvSpPr>
        <p:spPr>
          <a:xfrm>
            <a:off x="839788" y="365125"/>
            <a:ext cx="10515600" cy="1325563"/>
          </a:xfrm>
        </p:spPr>
        <p:txBody>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E8F54A88-A603-47A4-A6C9-EC3C70A272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Rezervirano mjesto sadržaja 3">
            <a:extLst>
              <a:ext uri="{FF2B5EF4-FFF2-40B4-BE49-F238E27FC236}">
                <a16:creationId xmlns:a16="http://schemas.microsoft.com/office/drawing/2014/main" id="{CE9510C0-445D-4072-8C5B-E84E06D1AE94}"/>
              </a:ext>
            </a:extLst>
          </p:cNvPr>
          <p:cNvSpPr>
            <a:spLocks noGrp="1"/>
          </p:cNvSpPr>
          <p:nvPr>
            <p:ph sz="half" idx="2"/>
          </p:nvPr>
        </p:nvSpPr>
        <p:spPr>
          <a:xfrm>
            <a:off x="839788" y="2505075"/>
            <a:ext cx="5157787"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teksta 4">
            <a:extLst>
              <a:ext uri="{FF2B5EF4-FFF2-40B4-BE49-F238E27FC236}">
                <a16:creationId xmlns:a16="http://schemas.microsoft.com/office/drawing/2014/main" id="{02B72FA6-4893-45E1-90CA-C45E37C7FB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Rezervirano mjesto sadržaja 5">
            <a:extLst>
              <a:ext uri="{FF2B5EF4-FFF2-40B4-BE49-F238E27FC236}">
                <a16:creationId xmlns:a16="http://schemas.microsoft.com/office/drawing/2014/main" id="{AFEA4F00-FF03-429C-B7C3-A26D5D4AA8DF}"/>
              </a:ext>
            </a:extLst>
          </p:cNvPr>
          <p:cNvSpPr>
            <a:spLocks noGrp="1"/>
          </p:cNvSpPr>
          <p:nvPr>
            <p:ph sz="quarter" idx="4"/>
          </p:nvPr>
        </p:nvSpPr>
        <p:spPr>
          <a:xfrm>
            <a:off x="6172200" y="2505075"/>
            <a:ext cx="5183188"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7" name="Rezervirano mjesto datuma 6">
            <a:extLst>
              <a:ext uri="{FF2B5EF4-FFF2-40B4-BE49-F238E27FC236}">
                <a16:creationId xmlns:a16="http://schemas.microsoft.com/office/drawing/2014/main" id="{74B19C6E-AA1F-4E45-BC59-4BE21F1CDC47}"/>
              </a:ext>
            </a:extLst>
          </p:cNvPr>
          <p:cNvSpPr>
            <a:spLocks noGrp="1"/>
          </p:cNvSpPr>
          <p:nvPr>
            <p:ph type="dt" sz="half" idx="10"/>
          </p:nvPr>
        </p:nvSpPr>
        <p:spPr/>
        <p:txBody>
          <a:bodyPr/>
          <a:lstStyle/>
          <a:p>
            <a:fld id="{6924D753-A657-4EBB-8D42-17D944A6103B}" type="datetimeFigureOut">
              <a:rPr lang="hr-HR" smtClean="0"/>
              <a:t>4.9.2023.</a:t>
            </a:fld>
            <a:endParaRPr lang="hr-HR"/>
          </a:p>
        </p:txBody>
      </p:sp>
      <p:sp>
        <p:nvSpPr>
          <p:cNvPr id="8" name="Rezervirano mjesto podnožja 7">
            <a:extLst>
              <a:ext uri="{FF2B5EF4-FFF2-40B4-BE49-F238E27FC236}">
                <a16:creationId xmlns:a16="http://schemas.microsoft.com/office/drawing/2014/main" id="{CF210CFF-9582-4BC2-A382-26ACFD84A88A}"/>
              </a:ext>
            </a:extLst>
          </p:cNvPr>
          <p:cNvSpPr>
            <a:spLocks noGrp="1"/>
          </p:cNvSpPr>
          <p:nvPr>
            <p:ph type="ftr" sz="quarter" idx="11"/>
          </p:nvPr>
        </p:nvSpPr>
        <p:spPr/>
        <p:txBody>
          <a:bodyPr/>
          <a:lstStyle/>
          <a:p>
            <a:endParaRPr lang="hr-HR"/>
          </a:p>
        </p:txBody>
      </p:sp>
      <p:sp>
        <p:nvSpPr>
          <p:cNvPr id="9" name="Rezervirano mjesto broja slajda 8">
            <a:extLst>
              <a:ext uri="{FF2B5EF4-FFF2-40B4-BE49-F238E27FC236}">
                <a16:creationId xmlns:a16="http://schemas.microsoft.com/office/drawing/2014/main" id="{526CE034-6576-4491-B5A8-BB0DEE9CB9B3}"/>
              </a:ext>
            </a:extLst>
          </p:cNvPr>
          <p:cNvSpPr>
            <a:spLocks noGrp="1"/>
          </p:cNvSpPr>
          <p:nvPr>
            <p:ph type="sldNum" sz="quarter" idx="12"/>
          </p:nvPr>
        </p:nvSpPr>
        <p:spPr/>
        <p:txBody>
          <a:bodyPr/>
          <a:lstStyle/>
          <a:p>
            <a:fld id="{C4F23A50-EB57-4850-B012-B834155440C4}" type="slidenum">
              <a:rPr lang="hr-HR" smtClean="0"/>
              <a:t>‹#›</a:t>
            </a:fld>
            <a:endParaRPr lang="hr-HR"/>
          </a:p>
        </p:txBody>
      </p:sp>
    </p:spTree>
    <p:extLst>
      <p:ext uri="{BB962C8B-B14F-4D97-AF65-F5344CB8AC3E}">
        <p14:creationId xmlns:p14="http://schemas.microsoft.com/office/powerpoint/2010/main" val="1954927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9EB67DA-62CA-46A4-B173-07ED7A054AA4}"/>
              </a:ext>
            </a:extLst>
          </p:cNvPr>
          <p:cNvSpPr>
            <a:spLocks noGrp="1"/>
          </p:cNvSpPr>
          <p:nvPr>
            <p:ph type="title"/>
          </p:nvPr>
        </p:nvSpPr>
        <p:spPr/>
        <p:txBody>
          <a:bodyPr/>
          <a:lstStyle/>
          <a:p>
            <a:r>
              <a:rPr lang="hr-HR"/>
              <a:t>Kliknite da biste uredili stil naslova matrice</a:t>
            </a:r>
          </a:p>
        </p:txBody>
      </p:sp>
      <p:sp>
        <p:nvSpPr>
          <p:cNvPr id="3" name="Rezervirano mjesto datuma 2">
            <a:extLst>
              <a:ext uri="{FF2B5EF4-FFF2-40B4-BE49-F238E27FC236}">
                <a16:creationId xmlns:a16="http://schemas.microsoft.com/office/drawing/2014/main" id="{1384001D-89A9-47C4-92B5-C68247432338}"/>
              </a:ext>
            </a:extLst>
          </p:cNvPr>
          <p:cNvSpPr>
            <a:spLocks noGrp="1"/>
          </p:cNvSpPr>
          <p:nvPr>
            <p:ph type="dt" sz="half" idx="10"/>
          </p:nvPr>
        </p:nvSpPr>
        <p:spPr/>
        <p:txBody>
          <a:bodyPr/>
          <a:lstStyle/>
          <a:p>
            <a:fld id="{6924D753-A657-4EBB-8D42-17D944A6103B}" type="datetimeFigureOut">
              <a:rPr lang="hr-HR" smtClean="0"/>
              <a:t>4.9.2023.</a:t>
            </a:fld>
            <a:endParaRPr lang="hr-HR"/>
          </a:p>
        </p:txBody>
      </p:sp>
      <p:sp>
        <p:nvSpPr>
          <p:cNvPr id="4" name="Rezervirano mjesto podnožja 3">
            <a:extLst>
              <a:ext uri="{FF2B5EF4-FFF2-40B4-BE49-F238E27FC236}">
                <a16:creationId xmlns:a16="http://schemas.microsoft.com/office/drawing/2014/main" id="{0AA4F1B4-8039-4706-8F4C-865376DD167C}"/>
              </a:ext>
            </a:extLst>
          </p:cNvPr>
          <p:cNvSpPr>
            <a:spLocks noGrp="1"/>
          </p:cNvSpPr>
          <p:nvPr>
            <p:ph type="ftr" sz="quarter" idx="11"/>
          </p:nvPr>
        </p:nvSpPr>
        <p:spPr/>
        <p:txBody>
          <a:bodyPr/>
          <a:lstStyle/>
          <a:p>
            <a:endParaRPr lang="hr-HR"/>
          </a:p>
        </p:txBody>
      </p:sp>
      <p:sp>
        <p:nvSpPr>
          <p:cNvPr id="5" name="Rezervirano mjesto broja slajda 4">
            <a:extLst>
              <a:ext uri="{FF2B5EF4-FFF2-40B4-BE49-F238E27FC236}">
                <a16:creationId xmlns:a16="http://schemas.microsoft.com/office/drawing/2014/main" id="{ECE8725D-0772-4EB2-A68F-1E2E6FA16CAF}"/>
              </a:ext>
            </a:extLst>
          </p:cNvPr>
          <p:cNvSpPr>
            <a:spLocks noGrp="1"/>
          </p:cNvSpPr>
          <p:nvPr>
            <p:ph type="sldNum" sz="quarter" idx="12"/>
          </p:nvPr>
        </p:nvSpPr>
        <p:spPr/>
        <p:txBody>
          <a:bodyPr/>
          <a:lstStyle/>
          <a:p>
            <a:fld id="{C4F23A50-EB57-4850-B012-B834155440C4}" type="slidenum">
              <a:rPr lang="hr-HR" smtClean="0"/>
              <a:t>‹#›</a:t>
            </a:fld>
            <a:endParaRPr lang="hr-HR"/>
          </a:p>
        </p:txBody>
      </p:sp>
    </p:spTree>
    <p:extLst>
      <p:ext uri="{BB962C8B-B14F-4D97-AF65-F5344CB8AC3E}">
        <p14:creationId xmlns:p14="http://schemas.microsoft.com/office/powerpoint/2010/main" val="1792522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a:extLst>
              <a:ext uri="{FF2B5EF4-FFF2-40B4-BE49-F238E27FC236}">
                <a16:creationId xmlns:a16="http://schemas.microsoft.com/office/drawing/2014/main" id="{CBE84258-BDE6-4D98-BD27-6B6D5161BB23}"/>
              </a:ext>
            </a:extLst>
          </p:cNvPr>
          <p:cNvSpPr>
            <a:spLocks noGrp="1"/>
          </p:cNvSpPr>
          <p:nvPr>
            <p:ph type="dt" sz="half" idx="10"/>
          </p:nvPr>
        </p:nvSpPr>
        <p:spPr/>
        <p:txBody>
          <a:bodyPr/>
          <a:lstStyle/>
          <a:p>
            <a:fld id="{6924D753-A657-4EBB-8D42-17D944A6103B}" type="datetimeFigureOut">
              <a:rPr lang="hr-HR" smtClean="0"/>
              <a:t>4.9.2023.</a:t>
            </a:fld>
            <a:endParaRPr lang="hr-HR"/>
          </a:p>
        </p:txBody>
      </p:sp>
      <p:sp>
        <p:nvSpPr>
          <p:cNvPr id="3" name="Rezervirano mjesto podnožja 2">
            <a:extLst>
              <a:ext uri="{FF2B5EF4-FFF2-40B4-BE49-F238E27FC236}">
                <a16:creationId xmlns:a16="http://schemas.microsoft.com/office/drawing/2014/main" id="{9ADD5B6D-68B6-4C37-9F63-CDA5258298B8}"/>
              </a:ext>
            </a:extLst>
          </p:cNvPr>
          <p:cNvSpPr>
            <a:spLocks noGrp="1"/>
          </p:cNvSpPr>
          <p:nvPr>
            <p:ph type="ftr" sz="quarter" idx="11"/>
          </p:nvPr>
        </p:nvSpPr>
        <p:spPr/>
        <p:txBody>
          <a:bodyPr/>
          <a:lstStyle/>
          <a:p>
            <a:endParaRPr lang="hr-HR"/>
          </a:p>
        </p:txBody>
      </p:sp>
      <p:sp>
        <p:nvSpPr>
          <p:cNvPr id="4" name="Rezervirano mjesto broja slajda 3">
            <a:extLst>
              <a:ext uri="{FF2B5EF4-FFF2-40B4-BE49-F238E27FC236}">
                <a16:creationId xmlns:a16="http://schemas.microsoft.com/office/drawing/2014/main" id="{0D9174B3-E851-4A51-AE9F-EFBC2DA16F7F}"/>
              </a:ext>
            </a:extLst>
          </p:cNvPr>
          <p:cNvSpPr>
            <a:spLocks noGrp="1"/>
          </p:cNvSpPr>
          <p:nvPr>
            <p:ph type="sldNum" sz="quarter" idx="12"/>
          </p:nvPr>
        </p:nvSpPr>
        <p:spPr/>
        <p:txBody>
          <a:bodyPr/>
          <a:lstStyle/>
          <a:p>
            <a:fld id="{C4F23A50-EB57-4850-B012-B834155440C4}" type="slidenum">
              <a:rPr lang="hr-HR" smtClean="0"/>
              <a:t>‹#›</a:t>
            </a:fld>
            <a:endParaRPr lang="hr-HR"/>
          </a:p>
        </p:txBody>
      </p:sp>
    </p:spTree>
    <p:extLst>
      <p:ext uri="{BB962C8B-B14F-4D97-AF65-F5344CB8AC3E}">
        <p14:creationId xmlns:p14="http://schemas.microsoft.com/office/powerpoint/2010/main" val="1233710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BC892C6-8CFB-4EF9-9D74-EFA374A494E4}"/>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adržaja 2">
            <a:extLst>
              <a:ext uri="{FF2B5EF4-FFF2-40B4-BE49-F238E27FC236}">
                <a16:creationId xmlns:a16="http://schemas.microsoft.com/office/drawing/2014/main" id="{D775A7A9-9C01-462C-916E-8FB04CBFC7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teksta 3">
            <a:extLst>
              <a:ext uri="{FF2B5EF4-FFF2-40B4-BE49-F238E27FC236}">
                <a16:creationId xmlns:a16="http://schemas.microsoft.com/office/drawing/2014/main" id="{11CD29C8-1762-44BE-8BAB-E6DEDB4CC6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AD95C30B-9A85-46FC-842A-46E1A087683E}"/>
              </a:ext>
            </a:extLst>
          </p:cNvPr>
          <p:cNvSpPr>
            <a:spLocks noGrp="1"/>
          </p:cNvSpPr>
          <p:nvPr>
            <p:ph type="dt" sz="half" idx="10"/>
          </p:nvPr>
        </p:nvSpPr>
        <p:spPr/>
        <p:txBody>
          <a:bodyPr/>
          <a:lstStyle/>
          <a:p>
            <a:fld id="{6924D753-A657-4EBB-8D42-17D944A6103B}" type="datetimeFigureOut">
              <a:rPr lang="hr-HR" smtClean="0"/>
              <a:t>4.9.2023.</a:t>
            </a:fld>
            <a:endParaRPr lang="hr-HR"/>
          </a:p>
        </p:txBody>
      </p:sp>
      <p:sp>
        <p:nvSpPr>
          <p:cNvPr id="6" name="Rezervirano mjesto podnožja 5">
            <a:extLst>
              <a:ext uri="{FF2B5EF4-FFF2-40B4-BE49-F238E27FC236}">
                <a16:creationId xmlns:a16="http://schemas.microsoft.com/office/drawing/2014/main" id="{BAAA08CC-127B-48F5-8C1A-9EA64535164C}"/>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F6606059-A235-4A0D-B860-81E758322B20}"/>
              </a:ext>
            </a:extLst>
          </p:cNvPr>
          <p:cNvSpPr>
            <a:spLocks noGrp="1"/>
          </p:cNvSpPr>
          <p:nvPr>
            <p:ph type="sldNum" sz="quarter" idx="12"/>
          </p:nvPr>
        </p:nvSpPr>
        <p:spPr/>
        <p:txBody>
          <a:bodyPr/>
          <a:lstStyle/>
          <a:p>
            <a:fld id="{C4F23A50-EB57-4850-B012-B834155440C4}" type="slidenum">
              <a:rPr lang="hr-HR" smtClean="0"/>
              <a:t>‹#›</a:t>
            </a:fld>
            <a:endParaRPr lang="hr-HR"/>
          </a:p>
        </p:txBody>
      </p:sp>
    </p:spTree>
    <p:extLst>
      <p:ext uri="{BB962C8B-B14F-4D97-AF65-F5344CB8AC3E}">
        <p14:creationId xmlns:p14="http://schemas.microsoft.com/office/powerpoint/2010/main" val="2224619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866E816-B2B4-47C6-8AA7-2F6D65E81B5B}"/>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like 2">
            <a:extLst>
              <a:ext uri="{FF2B5EF4-FFF2-40B4-BE49-F238E27FC236}">
                <a16:creationId xmlns:a16="http://schemas.microsoft.com/office/drawing/2014/main" id="{8328921D-5F2F-4FAE-8A00-3AB1C87CD1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a:extLst>
              <a:ext uri="{FF2B5EF4-FFF2-40B4-BE49-F238E27FC236}">
                <a16:creationId xmlns:a16="http://schemas.microsoft.com/office/drawing/2014/main" id="{22B26AB6-17FF-48C7-BE56-1D2638A8B4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CB3DD392-A31F-4ECA-8A0F-6E75B1656E05}"/>
              </a:ext>
            </a:extLst>
          </p:cNvPr>
          <p:cNvSpPr>
            <a:spLocks noGrp="1"/>
          </p:cNvSpPr>
          <p:nvPr>
            <p:ph type="dt" sz="half" idx="10"/>
          </p:nvPr>
        </p:nvSpPr>
        <p:spPr/>
        <p:txBody>
          <a:bodyPr/>
          <a:lstStyle/>
          <a:p>
            <a:fld id="{6924D753-A657-4EBB-8D42-17D944A6103B}" type="datetimeFigureOut">
              <a:rPr lang="hr-HR" smtClean="0"/>
              <a:t>4.9.2023.</a:t>
            </a:fld>
            <a:endParaRPr lang="hr-HR"/>
          </a:p>
        </p:txBody>
      </p:sp>
      <p:sp>
        <p:nvSpPr>
          <p:cNvPr id="6" name="Rezervirano mjesto podnožja 5">
            <a:extLst>
              <a:ext uri="{FF2B5EF4-FFF2-40B4-BE49-F238E27FC236}">
                <a16:creationId xmlns:a16="http://schemas.microsoft.com/office/drawing/2014/main" id="{8F668874-13C7-4051-8AEB-62333832DCBA}"/>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B607A519-E83C-4410-A056-45BF08470CA4}"/>
              </a:ext>
            </a:extLst>
          </p:cNvPr>
          <p:cNvSpPr>
            <a:spLocks noGrp="1"/>
          </p:cNvSpPr>
          <p:nvPr>
            <p:ph type="sldNum" sz="quarter" idx="12"/>
          </p:nvPr>
        </p:nvSpPr>
        <p:spPr/>
        <p:txBody>
          <a:bodyPr/>
          <a:lstStyle/>
          <a:p>
            <a:fld id="{C4F23A50-EB57-4850-B012-B834155440C4}" type="slidenum">
              <a:rPr lang="hr-HR" smtClean="0"/>
              <a:t>‹#›</a:t>
            </a:fld>
            <a:endParaRPr lang="hr-HR"/>
          </a:p>
        </p:txBody>
      </p:sp>
    </p:spTree>
    <p:extLst>
      <p:ext uri="{BB962C8B-B14F-4D97-AF65-F5344CB8AC3E}">
        <p14:creationId xmlns:p14="http://schemas.microsoft.com/office/powerpoint/2010/main" val="1836106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a:extLst>
              <a:ext uri="{FF2B5EF4-FFF2-40B4-BE49-F238E27FC236}">
                <a16:creationId xmlns:a16="http://schemas.microsoft.com/office/drawing/2014/main" id="{F3116DCC-4D76-4532-BEDF-DC18CC95D2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7823672C-4E8C-4D4D-ADCE-747B07FDBC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87D5CE80-47A0-46F0-9AA0-E8C304099F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24D753-A657-4EBB-8D42-17D944A6103B}" type="datetimeFigureOut">
              <a:rPr lang="hr-HR" smtClean="0"/>
              <a:t>4.9.2023.</a:t>
            </a:fld>
            <a:endParaRPr lang="hr-HR"/>
          </a:p>
        </p:txBody>
      </p:sp>
      <p:sp>
        <p:nvSpPr>
          <p:cNvPr id="5" name="Rezervirano mjesto podnožja 4">
            <a:extLst>
              <a:ext uri="{FF2B5EF4-FFF2-40B4-BE49-F238E27FC236}">
                <a16:creationId xmlns:a16="http://schemas.microsoft.com/office/drawing/2014/main" id="{DB996717-9293-4BC2-A60C-17A57636E5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a:extLst>
              <a:ext uri="{FF2B5EF4-FFF2-40B4-BE49-F238E27FC236}">
                <a16:creationId xmlns:a16="http://schemas.microsoft.com/office/drawing/2014/main" id="{CFEB4F2D-D96E-4090-8715-AA683C03CE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F23A50-EB57-4850-B012-B834155440C4}" type="slidenum">
              <a:rPr lang="hr-HR" smtClean="0"/>
              <a:t>‹#›</a:t>
            </a:fld>
            <a:endParaRPr lang="hr-HR"/>
          </a:p>
        </p:txBody>
      </p:sp>
    </p:spTree>
    <p:extLst>
      <p:ext uri="{BB962C8B-B14F-4D97-AF65-F5344CB8AC3E}">
        <p14:creationId xmlns:p14="http://schemas.microsoft.com/office/powerpoint/2010/main" val="3340935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BB82DF5-FD18-4F95-8417-612FD70AF175}"/>
              </a:ext>
            </a:extLst>
          </p:cNvPr>
          <p:cNvSpPr>
            <a:spLocks noGrp="1"/>
          </p:cNvSpPr>
          <p:nvPr>
            <p:ph type="ctrTitle"/>
          </p:nvPr>
        </p:nvSpPr>
        <p:spPr>
          <a:xfrm>
            <a:off x="192349" y="2414725"/>
            <a:ext cx="11540971" cy="3100117"/>
          </a:xfrm>
        </p:spPr>
        <p:txBody>
          <a:bodyPr>
            <a:normAutofit fontScale="90000"/>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r>
              <a:rPr lang="hr-HR" b="1" dirty="0"/>
              <a:t>Pravilnik o kriterijima za izricanje pedagoških mjera </a:t>
            </a:r>
            <a:br>
              <a:rPr lang="hr-HR" b="1" dirty="0"/>
            </a:br>
            <a:r>
              <a:rPr lang="hr-HR" b="1" dirty="0"/>
              <a:t>Kućni red škole</a:t>
            </a:r>
            <a:br>
              <a:rPr lang="hr-HR" b="1" dirty="0"/>
            </a:br>
            <a:r>
              <a:rPr lang="hr-HR" b="1" dirty="0"/>
              <a:t>(odabrani članci/skraćeni pregled)</a:t>
            </a:r>
            <a:br>
              <a:rPr lang="hr-HR" b="1" dirty="0"/>
            </a:br>
            <a:r>
              <a:rPr lang="hr-HR" b="1" dirty="0"/>
              <a:t>Opravdavanje izostanaka</a:t>
            </a:r>
          </a:p>
        </p:txBody>
      </p:sp>
      <p:sp>
        <p:nvSpPr>
          <p:cNvPr id="3" name="Podnaslov 2">
            <a:extLst>
              <a:ext uri="{FF2B5EF4-FFF2-40B4-BE49-F238E27FC236}">
                <a16:creationId xmlns:a16="http://schemas.microsoft.com/office/drawing/2014/main" id="{BECE8F07-8916-48BF-AB61-71F9A722D81D}"/>
              </a:ext>
            </a:extLst>
          </p:cNvPr>
          <p:cNvSpPr>
            <a:spLocks noGrp="1"/>
          </p:cNvSpPr>
          <p:nvPr>
            <p:ph type="subTitle" idx="1"/>
          </p:nvPr>
        </p:nvSpPr>
        <p:spPr>
          <a:xfrm>
            <a:off x="2047783" y="5954620"/>
            <a:ext cx="9144000" cy="712510"/>
          </a:xfrm>
        </p:spPr>
        <p:txBody>
          <a:bodyPr>
            <a:normAutofit fontScale="92500" lnSpcReduction="20000"/>
          </a:bodyPr>
          <a:lstStyle/>
          <a:p>
            <a:r>
              <a:rPr lang="hr-HR" dirty="0"/>
              <a:t>Sjednica Učiteljskog vijeća 1.9.2023.</a:t>
            </a:r>
          </a:p>
          <a:p>
            <a:r>
              <a:rPr lang="hr-HR" dirty="0"/>
              <a:t>ZA SATOVE RAZREDNIKA I RODITELJSKE SASTANKE</a:t>
            </a:r>
          </a:p>
        </p:txBody>
      </p:sp>
      <p:pic>
        <p:nvPicPr>
          <p:cNvPr id="5" name="Slika 4">
            <a:extLst>
              <a:ext uri="{FF2B5EF4-FFF2-40B4-BE49-F238E27FC236}">
                <a16:creationId xmlns:a16="http://schemas.microsoft.com/office/drawing/2014/main" id="{C67AF0DE-E650-4681-B314-764CD56117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4498" y="253675"/>
            <a:ext cx="5066190" cy="1241550"/>
          </a:xfrm>
          <a:prstGeom prst="rect">
            <a:avLst/>
          </a:prstGeom>
        </p:spPr>
      </p:pic>
    </p:spTree>
    <p:extLst>
      <p:ext uri="{BB962C8B-B14F-4D97-AF65-F5344CB8AC3E}">
        <p14:creationId xmlns:p14="http://schemas.microsoft.com/office/powerpoint/2010/main" val="3367374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FA06EDED-374E-4EA3-BD97-DD8B657F2429}"/>
              </a:ext>
            </a:extLst>
          </p:cNvPr>
          <p:cNvSpPr>
            <a:spLocks noGrp="1"/>
          </p:cNvSpPr>
          <p:nvPr>
            <p:ph idx="1"/>
          </p:nvPr>
        </p:nvSpPr>
        <p:spPr>
          <a:xfrm>
            <a:off x="417249" y="138868"/>
            <a:ext cx="11221375" cy="6625916"/>
          </a:xfrm>
        </p:spPr>
        <p:txBody>
          <a:bodyPr>
            <a:normAutofit fontScale="92500" lnSpcReduction="20000"/>
          </a:bodyPr>
          <a:lstStyle/>
          <a:p>
            <a:pPr marL="0" marR="179705" indent="0" algn="ctr">
              <a:spcAft>
                <a:spcPts val="0"/>
              </a:spcAft>
              <a:buNone/>
            </a:pPr>
            <a:r>
              <a:rPr lang="pl-PL" sz="1800" dirty="0">
                <a:effectLst/>
                <a:latin typeface="Times New Roman" panose="02020603050405020304" pitchFamily="18" charset="0"/>
                <a:ea typeface="Times New Roman" panose="02020603050405020304" pitchFamily="18" charset="0"/>
              </a:rPr>
              <a:t>Članak 11.</a:t>
            </a:r>
            <a:endParaRPr lang="hr-HR" sz="1800" dirty="0">
              <a:effectLst/>
              <a:latin typeface="Times New Roman" panose="02020603050405020304" pitchFamily="18" charset="0"/>
              <a:ea typeface="Times New Roman" panose="02020603050405020304" pitchFamily="18" charset="0"/>
            </a:endParaRPr>
          </a:p>
          <a:p>
            <a:pPr marL="0" marR="179705" indent="0" algn="just">
              <a:buNone/>
            </a:pPr>
            <a:r>
              <a:rPr lang="hr-HR" sz="2400" b="1" dirty="0">
                <a:effectLst/>
                <a:latin typeface="Times New Roman" panose="02020603050405020304" pitchFamily="18" charset="0"/>
                <a:ea typeface="Times New Roman" panose="02020603050405020304" pitchFamily="18" charset="0"/>
              </a:rPr>
              <a:t>Na znak za početak nastave učenici su obvezni biti na svojim mjestima i pripremiti pribor za rad</a:t>
            </a:r>
            <a:r>
              <a:rPr lang="hr-HR" sz="2400" dirty="0">
                <a:effectLst/>
                <a:latin typeface="Times New Roman" panose="02020603050405020304" pitchFamily="18" charset="0"/>
                <a:ea typeface="Times New Roman" panose="02020603050405020304" pitchFamily="18" charset="0"/>
              </a:rPr>
              <a:t>. </a:t>
            </a:r>
          </a:p>
          <a:p>
            <a:pPr marL="0" marR="179705" indent="0" algn="just">
              <a:buNone/>
            </a:pPr>
            <a:r>
              <a:rPr lang="hr-HR" sz="2400" dirty="0">
                <a:effectLst/>
                <a:latin typeface="Times New Roman" panose="02020603050405020304" pitchFamily="18" charset="0"/>
                <a:ea typeface="Times New Roman" panose="02020603050405020304" pitchFamily="18" charset="0"/>
              </a:rPr>
              <a:t>Učenik može svoje mjesto rada promijeniti samo uz dopuštenje razrednika ili predmetnog učitelja. </a:t>
            </a:r>
          </a:p>
          <a:p>
            <a:pPr marR="179705" algn="just"/>
            <a:endParaRPr lang="hr-HR" sz="2400" dirty="0">
              <a:effectLst/>
              <a:latin typeface="Times New Roman" panose="02020603050405020304" pitchFamily="18" charset="0"/>
              <a:ea typeface="Times New Roman" panose="02020603050405020304" pitchFamily="18" charset="0"/>
            </a:endParaRPr>
          </a:p>
          <a:p>
            <a:pPr marL="0" marR="179705" indent="0" algn="ctr">
              <a:spcAft>
                <a:spcPts val="0"/>
              </a:spcAft>
              <a:buNone/>
            </a:pPr>
            <a:r>
              <a:rPr lang="hr-HR" sz="2400" dirty="0">
                <a:effectLst/>
                <a:latin typeface="Times New Roman" panose="02020603050405020304" pitchFamily="18" charset="0"/>
                <a:ea typeface="Times New Roman" panose="02020603050405020304" pitchFamily="18" charset="0"/>
              </a:rPr>
              <a:t>Č</a:t>
            </a:r>
            <a:r>
              <a:rPr lang="pl-PL" sz="2400" dirty="0">
                <a:effectLst/>
                <a:latin typeface="Times New Roman" panose="02020603050405020304" pitchFamily="18" charset="0"/>
                <a:ea typeface="Times New Roman" panose="02020603050405020304" pitchFamily="18" charset="0"/>
              </a:rPr>
              <a:t>lanak</a:t>
            </a:r>
            <a:r>
              <a:rPr lang="hr-HR" sz="2400" dirty="0">
                <a:effectLst/>
                <a:latin typeface="Times New Roman" panose="02020603050405020304" pitchFamily="18" charset="0"/>
                <a:ea typeface="Times New Roman" panose="02020603050405020304" pitchFamily="18" charset="0"/>
              </a:rPr>
              <a:t> 12.</a:t>
            </a:r>
          </a:p>
          <a:p>
            <a:pPr marL="0" marR="179705" indent="0" algn="just">
              <a:buNone/>
            </a:pPr>
            <a:r>
              <a:rPr lang="hr-HR" sz="2400" dirty="0">
                <a:effectLst/>
                <a:latin typeface="Times New Roman" panose="02020603050405020304" pitchFamily="18" charset="0"/>
                <a:ea typeface="Times New Roman" panose="02020603050405020304" pitchFamily="18" charset="0"/>
              </a:rPr>
              <a:t>Učenici koji su zakasnili na nastavu, trebaju tiho ući u učionicu i ispričati se učitelju. </a:t>
            </a:r>
          </a:p>
          <a:p>
            <a:pPr marL="0" marR="179705" indent="0" algn="just">
              <a:buNone/>
            </a:pPr>
            <a:r>
              <a:rPr lang="hr-HR" sz="2400" dirty="0">
                <a:effectLst/>
                <a:latin typeface="Times New Roman" panose="02020603050405020304" pitchFamily="18" charset="0"/>
                <a:ea typeface="Times New Roman" panose="02020603050405020304" pitchFamily="18" charset="0"/>
              </a:rPr>
              <a:t>Svako  kašnjenje učenika na nastavu učitelj je dužan evidentirati.</a:t>
            </a:r>
            <a:r>
              <a:rPr lang="hr-HR" sz="2400" b="1" dirty="0">
                <a:effectLst/>
                <a:latin typeface="Times New Roman" panose="02020603050405020304" pitchFamily="18" charset="0"/>
                <a:ea typeface="Times New Roman" panose="02020603050405020304" pitchFamily="18" charset="0"/>
              </a:rPr>
              <a:t> </a:t>
            </a:r>
            <a:r>
              <a:rPr lang="hr-HR" sz="2400" dirty="0">
                <a:solidFill>
                  <a:srgbClr val="00B050"/>
                </a:solidFill>
                <a:effectLst/>
                <a:latin typeface="Times New Roman" panose="02020603050405020304" pitchFamily="18" charset="0"/>
                <a:ea typeface="Times New Roman" panose="02020603050405020304" pitchFamily="18" charset="0"/>
              </a:rPr>
              <a:t>(učitelj će evidentirati kašnjenje. </a:t>
            </a:r>
            <a:r>
              <a:rPr lang="hr-HR" sz="2200" kern="12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Mogu se tolerirati 3 kašnjenja do 10 minuta tijekom jedne školske godine. Učestalije kašnjenje će  razrednik evidentirati kao neopravdani izostanak s nastave te postupiti sukladno Pravilniku o kriterijima za izricanje pedagoških mjera. čl. 7. st. 2., 2., 3. i 4. – pedagoška mjera s obzirom na količinu neopravdanih izostanaka)</a:t>
            </a:r>
            <a:endParaRPr lang="hr-HR" sz="22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R="179705" algn="ctr">
              <a:spcAft>
                <a:spcPts val="0"/>
              </a:spcAft>
            </a:pPr>
            <a:endParaRPr lang="hr-HR" sz="2400" dirty="0">
              <a:effectLst/>
              <a:latin typeface="Times New Roman" panose="02020603050405020304" pitchFamily="18" charset="0"/>
              <a:ea typeface="Times New Roman" panose="02020603050405020304" pitchFamily="18" charset="0"/>
            </a:endParaRPr>
          </a:p>
          <a:p>
            <a:pPr marL="0" marR="179705" indent="0" algn="ctr">
              <a:spcAft>
                <a:spcPts val="0"/>
              </a:spcAft>
              <a:buNone/>
            </a:pPr>
            <a:r>
              <a:rPr lang="it-IT" sz="2400" dirty="0" err="1">
                <a:effectLst/>
                <a:latin typeface="Times New Roman" panose="02020603050405020304" pitchFamily="18" charset="0"/>
                <a:ea typeface="Times New Roman" panose="02020603050405020304" pitchFamily="18" charset="0"/>
              </a:rPr>
              <a:t>Članak</a:t>
            </a:r>
            <a:r>
              <a:rPr lang="it-IT" sz="2400" dirty="0">
                <a:effectLst/>
                <a:latin typeface="Times New Roman" panose="02020603050405020304" pitchFamily="18" charset="0"/>
                <a:ea typeface="Times New Roman" panose="02020603050405020304" pitchFamily="18" charset="0"/>
              </a:rPr>
              <a:t> 13.</a:t>
            </a:r>
            <a:endParaRPr lang="hr-HR" sz="2400" dirty="0">
              <a:effectLst/>
              <a:latin typeface="Times New Roman" panose="02020603050405020304" pitchFamily="18" charset="0"/>
              <a:ea typeface="Times New Roman" panose="02020603050405020304" pitchFamily="18" charset="0"/>
            </a:endParaRPr>
          </a:p>
          <a:p>
            <a:pPr marL="0" marR="179705" indent="0" algn="just">
              <a:buNone/>
            </a:pPr>
            <a:r>
              <a:rPr lang="it-IT" sz="2400" dirty="0" err="1">
                <a:effectLst/>
                <a:latin typeface="Times New Roman" panose="02020603050405020304" pitchFamily="18" charset="0"/>
                <a:ea typeface="Times New Roman" panose="02020603050405020304" pitchFamily="18" charset="0"/>
              </a:rPr>
              <a:t>Tijekom</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nastave</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učenici</a:t>
            </a:r>
            <a:r>
              <a:rPr lang="it-IT" sz="2400" dirty="0">
                <a:effectLst/>
                <a:latin typeface="Times New Roman" panose="02020603050405020304" pitchFamily="18" charset="0"/>
                <a:ea typeface="Times New Roman" panose="02020603050405020304" pitchFamily="18" charset="0"/>
              </a:rPr>
              <a:t> </a:t>
            </a:r>
            <a:r>
              <a:rPr lang="it-IT" sz="2400" b="1" dirty="0">
                <a:effectLst/>
                <a:latin typeface="Times New Roman" panose="02020603050405020304" pitchFamily="18" charset="0"/>
                <a:ea typeface="Times New Roman" panose="02020603050405020304" pitchFamily="18" charset="0"/>
              </a:rPr>
              <a:t>ne </a:t>
            </a:r>
            <a:r>
              <a:rPr lang="it-IT" sz="2400" b="1" dirty="0" err="1">
                <a:effectLst/>
                <a:latin typeface="Times New Roman" panose="02020603050405020304" pitchFamily="18" charset="0"/>
                <a:ea typeface="Times New Roman" panose="02020603050405020304" pitchFamily="18" charset="0"/>
              </a:rPr>
              <a:t>smiju</a:t>
            </a:r>
            <a:r>
              <a:rPr lang="it-IT" sz="2400" b="1" dirty="0">
                <a:effectLst/>
                <a:latin typeface="Times New Roman" panose="02020603050405020304" pitchFamily="18" charset="0"/>
                <a:ea typeface="Times New Roman" panose="02020603050405020304" pitchFamily="18" charset="0"/>
              </a:rPr>
              <a:t> </a:t>
            </a:r>
            <a:r>
              <a:rPr lang="it-IT" sz="2400" b="1" dirty="0" err="1">
                <a:effectLst/>
                <a:latin typeface="Times New Roman" panose="02020603050405020304" pitchFamily="18" charset="0"/>
                <a:ea typeface="Times New Roman" panose="02020603050405020304" pitchFamily="18" charset="0"/>
              </a:rPr>
              <a:t>ometati</a:t>
            </a:r>
            <a:r>
              <a:rPr lang="it-IT" sz="2400" b="1" dirty="0">
                <a:effectLst/>
                <a:latin typeface="Times New Roman" panose="02020603050405020304" pitchFamily="18" charset="0"/>
                <a:ea typeface="Times New Roman" panose="02020603050405020304" pitchFamily="18" charset="0"/>
              </a:rPr>
              <a:t> </a:t>
            </a:r>
            <a:r>
              <a:rPr lang="it-IT" sz="2400" b="1" dirty="0" err="1">
                <a:effectLst/>
                <a:latin typeface="Times New Roman" panose="02020603050405020304" pitchFamily="18" charset="0"/>
                <a:ea typeface="Times New Roman" panose="02020603050405020304" pitchFamily="18" charset="0"/>
              </a:rPr>
              <a:t>nastavu</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razgovarati</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dovikivati</a:t>
            </a:r>
            <a:r>
              <a:rPr lang="it-IT" sz="2400" dirty="0">
                <a:effectLst/>
                <a:latin typeface="Times New Roman" panose="02020603050405020304" pitchFamily="18" charset="0"/>
                <a:ea typeface="Times New Roman" panose="02020603050405020304" pitchFamily="18" charset="0"/>
              </a:rPr>
              <a:t> se, </a:t>
            </a:r>
            <a:r>
              <a:rPr lang="it-IT" sz="2400" dirty="0" err="1">
                <a:effectLst/>
                <a:latin typeface="Times New Roman" panose="02020603050405020304" pitchFamily="18" charset="0"/>
                <a:ea typeface="Times New Roman" panose="02020603050405020304" pitchFamily="18" charset="0"/>
              </a:rPr>
              <a:t>prepirati</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šetati</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po</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razredu</a:t>
            </a:r>
            <a:r>
              <a:rPr lang="it-IT" sz="2400" dirty="0">
                <a:effectLst/>
                <a:latin typeface="Times New Roman" panose="02020603050405020304" pitchFamily="18" charset="0"/>
                <a:ea typeface="Times New Roman" panose="02020603050405020304" pitchFamily="18" charset="0"/>
              </a:rPr>
              <a:t> i </a:t>
            </a:r>
            <a:r>
              <a:rPr lang="it-IT" sz="2400" dirty="0" err="1">
                <a:effectLst/>
                <a:latin typeface="Times New Roman" panose="02020603050405020304" pitchFamily="18" charset="0"/>
                <a:ea typeface="Times New Roman" panose="02020603050405020304" pitchFamily="18" charset="0"/>
              </a:rPr>
              <a:t>sl</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Učenik</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koji</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želi</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nešto</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pitati</a:t>
            </a:r>
            <a:r>
              <a:rPr lang="it-IT" sz="2400" dirty="0">
                <a:effectLst/>
                <a:latin typeface="Times New Roman" panose="02020603050405020304" pitchFamily="18" charset="0"/>
                <a:ea typeface="Times New Roman" panose="02020603050405020304" pitchFamily="18" charset="0"/>
              </a:rPr>
              <a:t> ili </a:t>
            </a:r>
            <a:r>
              <a:rPr lang="it-IT" sz="2400" dirty="0" err="1">
                <a:effectLst/>
                <a:latin typeface="Times New Roman" panose="02020603050405020304" pitchFamily="18" charset="0"/>
                <a:ea typeface="Times New Roman" panose="02020603050405020304" pitchFamily="18" charset="0"/>
              </a:rPr>
              <a:t>priopćiti</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treba</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svoju</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namjeru</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pokazati</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dizanjem</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ruke</a:t>
            </a:r>
            <a:r>
              <a:rPr lang="it-IT" sz="2400" dirty="0">
                <a:effectLst/>
                <a:latin typeface="Times New Roman" panose="02020603050405020304" pitchFamily="18" charset="0"/>
                <a:ea typeface="Times New Roman" panose="02020603050405020304" pitchFamily="18" charset="0"/>
              </a:rPr>
              <a:t>. </a:t>
            </a:r>
            <a:r>
              <a:rPr lang="hr-HR" sz="2400" dirty="0">
                <a:solidFill>
                  <a:srgbClr val="00B050"/>
                </a:solidFill>
                <a:effectLst/>
                <a:latin typeface="Times New Roman" panose="02020603050405020304" pitchFamily="18" charset="0"/>
                <a:ea typeface="Times New Roman" panose="02020603050405020304" pitchFamily="18" charset="0"/>
              </a:rPr>
              <a:t>(ometanje nastave će učitelj evidentirati u bilješke u e-Dnevnik. </a:t>
            </a:r>
            <a:r>
              <a:rPr lang="hr-HR" sz="2400" dirty="0">
                <a:solidFill>
                  <a:srgbClr val="00B050"/>
                </a:solidFill>
                <a:latin typeface="Times New Roman" panose="02020603050405020304" pitchFamily="18" charset="0"/>
                <a:ea typeface="Times New Roman" panose="02020603050405020304" pitchFamily="18" charset="0"/>
              </a:rPr>
              <a:t>Za više od 2 takve evidencije izriče se pedagoška mjera - opomena razrednika u skladu s Pravilnikom o kriterijima za izricanje pedagoških mjera </a:t>
            </a:r>
          </a:p>
          <a:p>
            <a:pPr marL="0" marR="179705" indent="0" algn="just">
              <a:buNone/>
            </a:pPr>
            <a:r>
              <a:rPr lang="hr-HR" sz="2400" dirty="0">
                <a:solidFill>
                  <a:srgbClr val="00B050"/>
                </a:solidFill>
                <a:latin typeface="Times New Roman" panose="02020603050405020304" pitchFamily="18" charset="0"/>
                <a:ea typeface="Times New Roman" panose="02020603050405020304" pitchFamily="18" charset="0"/>
              </a:rPr>
              <a:t>čl. 3. st. 2. točka  a) – opomena razrednika </a:t>
            </a:r>
          </a:p>
          <a:p>
            <a:pPr marL="0" marR="179705" indent="0" algn="just">
              <a:buNone/>
            </a:pPr>
            <a:r>
              <a:rPr lang="hr-HR" sz="2400" dirty="0">
                <a:solidFill>
                  <a:srgbClr val="00B050"/>
                </a:solidFill>
                <a:latin typeface="Times New Roman" panose="02020603050405020304" pitchFamily="18" charset="0"/>
                <a:ea typeface="Times New Roman" panose="02020603050405020304" pitchFamily="18" charset="0"/>
              </a:rPr>
              <a:t>čl. 3. st. 3. točka a) - ukor RV</a:t>
            </a:r>
            <a:endParaRPr lang="hr-HR" sz="2400" dirty="0">
              <a:solidFill>
                <a:srgbClr val="00B050"/>
              </a:solidFill>
              <a:effectLst/>
              <a:latin typeface="Times New Roman" panose="02020603050405020304" pitchFamily="18" charset="0"/>
              <a:ea typeface="Times New Roman" panose="02020603050405020304" pitchFamily="18" charset="0"/>
            </a:endParaRPr>
          </a:p>
          <a:p>
            <a:endParaRPr lang="hr-HR" dirty="0"/>
          </a:p>
        </p:txBody>
      </p:sp>
    </p:spTree>
    <p:extLst>
      <p:ext uri="{BB962C8B-B14F-4D97-AF65-F5344CB8AC3E}">
        <p14:creationId xmlns:p14="http://schemas.microsoft.com/office/powerpoint/2010/main" val="2152771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FA06EDED-374E-4EA3-BD97-DD8B657F2429}"/>
              </a:ext>
            </a:extLst>
          </p:cNvPr>
          <p:cNvSpPr>
            <a:spLocks noGrp="1"/>
          </p:cNvSpPr>
          <p:nvPr>
            <p:ph idx="1"/>
          </p:nvPr>
        </p:nvSpPr>
        <p:spPr>
          <a:xfrm>
            <a:off x="603682" y="440707"/>
            <a:ext cx="11319028" cy="6093257"/>
          </a:xfrm>
        </p:spPr>
        <p:txBody>
          <a:bodyPr/>
          <a:lstStyle/>
          <a:p>
            <a:pPr marL="0" marR="179705" indent="0" algn="ctr">
              <a:spcAft>
                <a:spcPts val="0"/>
              </a:spcAft>
              <a:buNone/>
            </a:pPr>
            <a:r>
              <a:rPr lang="it-IT" sz="2400" dirty="0" err="1">
                <a:effectLst/>
                <a:latin typeface="Times New Roman" panose="02020603050405020304" pitchFamily="18" charset="0"/>
                <a:ea typeface="Times New Roman" panose="02020603050405020304" pitchFamily="18" charset="0"/>
              </a:rPr>
              <a:t>Članak</a:t>
            </a:r>
            <a:r>
              <a:rPr lang="it-IT" sz="2400" dirty="0">
                <a:effectLst/>
                <a:latin typeface="Times New Roman" panose="02020603050405020304" pitchFamily="18" charset="0"/>
                <a:ea typeface="Times New Roman" panose="02020603050405020304" pitchFamily="18" charset="0"/>
              </a:rPr>
              <a:t> 14.</a:t>
            </a:r>
            <a:endParaRPr lang="hr-HR" sz="2400" dirty="0">
              <a:effectLst/>
              <a:latin typeface="Times New Roman" panose="02020603050405020304" pitchFamily="18" charset="0"/>
              <a:ea typeface="Times New Roman" panose="02020603050405020304" pitchFamily="18" charset="0"/>
            </a:endParaRPr>
          </a:p>
          <a:p>
            <a:pPr marR="179705" indent="0" algn="just">
              <a:buNone/>
            </a:pPr>
            <a:r>
              <a:rPr lang="it-IT" sz="2400" dirty="0">
                <a:effectLst/>
                <a:latin typeface="Times New Roman" panose="02020603050405020304" pitchFamily="18" charset="0"/>
                <a:ea typeface="Times New Roman" panose="02020603050405020304" pitchFamily="18" charset="0"/>
              </a:rPr>
              <a:t>Na </a:t>
            </a:r>
            <a:r>
              <a:rPr lang="it-IT" sz="2400" dirty="0" err="1">
                <a:effectLst/>
                <a:latin typeface="Times New Roman" panose="02020603050405020304" pitchFamily="18" charset="0"/>
                <a:ea typeface="Times New Roman" panose="02020603050405020304" pitchFamily="18" charset="0"/>
              </a:rPr>
              <a:t>nastavi</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učenik</a:t>
            </a:r>
            <a:r>
              <a:rPr lang="it-IT" sz="2400" dirty="0">
                <a:effectLst/>
                <a:latin typeface="Times New Roman" panose="02020603050405020304" pitchFamily="18" charset="0"/>
                <a:ea typeface="Times New Roman" panose="02020603050405020304" pitchFamily="18" charset="0"/>
              </a:rPr>
              <a:t> ne </a:t>
            </a:r>
            <a:r>
              <a:rPr lang="it-IT" sz="2400" dirty="0" err="1">
                <a:effectLst/>
                <a:latin typeface="Times New Roman" panose="02020603050405020304" pitchFamily="18" charset="0"/>
                <a:ea typeface="Times New Roman" panose="02020603050405020304" pitchFamily="18" charset="0"/>
              </a:rPr>
              <a:t>smije</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koristiti</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mobitel</a:t>
            </a:r>
            <a:r>
              <a:rPr lang="it-IT" sz="2400" dirty="0">
                <a:effectLst/>
                <a:latin typeface="Times New Roman" panose="02020603050405020304" pitchFamily="18" charset="0"/>
                <a:ea typeface="Times New Roman" panose="02020603050405020304" pitchFamily="18" charset="0"/>
              </a:rPr>
              <a:t>, tablet, </a:t>
            </a:r>
            <a:r>
              <a:rPr lang="it-IT" sz="2400" dirty="0" err="1">
                <a:effectLst/>
                <a:latin typeface="Times New Roman" panose="02020603050405020304" pitchFamily="18" charset="0"/>
                <a:ea typeface="Times New Roman" panose="02020603050405020304" pitchFamily="18" charset="0"/>
              </a:rPr>
              <a:t>prijenosno</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računalo</a:t>
            </a:r>
            <a:r>
              <a:rPr lang="it-IT" sz="2400" dirty="0">
                <a:effectLst/>
                <a:latin typeface="Times New Roman" panose="02020603050405020304" pitchFamily="18" charset="0"/>
                <a:ea typeface="Times New Roman" panose="02020603050405020304" pitchFamily="18" charset="0"/>
              </a:rPr>
              <a:t> i </a:t>
            </a:r>
            <a:r>
              <a:rPr lang="it-IT" sz="2400" dirty="0" err="1">
                <a:effectLst/>
                <a:latin typeface="Times New Roman" panose="02020603050405020304" pitchFamily="18" charset="0"/>
                <a:ea typeface="Times New Roman" panose="02020603050405020304" pitchFamily="18" charset="0"/>
              </a:rPr>
              <a:t>druge</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slične</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uređaje</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ako</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učitelj</a:t>
            </a:r>
            <a:r>
              <a:rPr lang="it-IT" sz="2400" dirty="0">
                <a:effectLst/>
                <a:latin typeface="Times New Roman" panose="02020603050405020304" pitchFamily="18" charset="0"/>
                <a:ea typeface="Times New Roman" panose="02020603050405020304" pitchFamily="18" charset="0"/>
              </a:rPr>
              <a:t> ne </a:t>
            </a:r>
            <a:r>
              <a:rPr lang="it-IT" sz="2400" dirty="0" err="1">
                <a:effectLst/>
                <a:latin typeface="Times New Roman" panose="02020603050405020304" pitchFamily="18" charset="0"/>
                <a:ea typeface="Times New Roman" panose="02020603050405020304" pitchFamily="18" charset="0"/>
              </a:rPr>
              <a:t>odredi</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drugačije</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Učitelj</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može</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privremeno</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oduzeti</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učeniku</a:t>
            </a:r>
            <a:r>
              <a:rPr lang="it-IT" sz="2400" dirty="0">
                <a:effectLst/>
                <a:latin typeface="Times New Roman" panose="02020603050405020304" pitchFamily="18" charset="0"/>
                <a:ea typeface="Times New Roman" panose="02020603050405020304" pitchFamily="18" charset="0"/>
              </a:rPr>
              <a:t> gore </a:t>
            </a:r>
            <a:r>
              <a:rPr lang="it-IT" sz="2400" dirty="0" err="1">
                <a:effectLst/>
                <a:latin typeface="Times New Roman" panose="02020603050405020304" pitchFamily="18" charset="0"/>
                <a:ea typeface="Times New Roman" panose="02020603050405020304" pitchFamily="18" charset="0"/>
              </a:rPr>
              <a:t>navedeni</a:t>
            </a:r>
            <a:r>
              <a:rPr lang="it-IT" sz="2400" dirty="0">
                <a:effectLst/>
                <a:latin typeface="Times New Roman" panose="02020603050405020304" pitchFamily="18" charset="0"/>
                <a:ea typeface="Times New Roman" panose="02020603050405020304" pitchFamily="18" charset="0"/>
              </a:rPr>
              <a:t> </a:t>
            </a:r>
            <a:r>
              <a:rPr lang="it-IT" sz="2400" dirty="0" err="1">
                <a:effectLst/>
                <a:latin typeface="Times New Roman" panose="02020603050405020304" pitchFamily="18" charset="0"/>
                <a:ea typeface="Times New Roman" panose="02020603050405020304" pitchFamily="18" charset="0"/>
              </a:rPr>
              <a:t>uređaj</a:t>
            </a:r>
            <a:r>
              <a:rPr lang="hr-HR" sz="2400" dirty="0">
                <a:effectLst/>
                <a:latin typeface="Times New Roman" panose="02020603050405020304" pitchFamily="18" charset="0"/>
                <a:ea typeface="Times New Roman" panose="02020603050405020304" pitchFamily="18" charset="0"/>
              </a:rPr>
              <a:t>. </a:t>
            </a:r>
            <a:r>
              <a:rPr lang="hr-HR" sz="24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(učenicima će uređaj biti oduzet, obavješteni roditelji,</a:t>
            </a:r>
            <a:r>
              <a:rPr lang="hr-HR" sz="24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koji će po uređaj morati doći kod razrednika. Razrednik nije </a:t>
            </a:r>
            <a:r>
              <a:rPr lang="hr-HR" sz="24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obavezan davati </a:t>
            </a:r>
            <a:r>
              <a:rPr lang="hr-HR" sz="24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uređaje izvan svoga radnog vremena. Nedozvoljeno korištenje uređajem biti će evidentirano u E-Dnevnik. U slučaju više od dvije ovakve evidencije biti će izrečena pedagoška mjera u skladu s Pravilnikom o kriterijima za izricanje pedagoških mjera čl. 3. St. 2. točka d) h) – opomena razrednika.</a:t>
            </a:r>
            <a:endParaRPr lang="hr-HR" sz="24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179705" indent="0" algn="ctr">
              <a:spcAft>
                <a:spcPts val="0"/>
              </a:spcAft>
              <a:buNone/>
            </a:pPr>
            <a:r>
              <a:rPr lang="it-IT" sz="2400" dirty="0" err="1">
                <a:effectLst/>
                <a:latin typeface="Times New Roman" panose="02020603050405020304" pitchFamily="18" charset="0"/>
                <a:ea typeface="Times New Roman" panose="02020603050405020304" pitchFamily="18" charset="0"/>
              </a:rPr>
              <a:t>Članak</a:t>
            </a:r>
            <a:r>
              <a:rPr lang="it-IT" sz="2400" dirty="0">
                <a:effectLst/>
                <a:latin typeface="Times New Roman" panose="02020603050405020304" pitchFamily="18" charset="0"/>
                <a:ea typeface="Times New Roman" panose="02020603050405020304" pitchFamily="18" charset="0"/>
              </a:rPr>
              <a:t> 15.</a:t>
            </a:r>
            <a:endParaRPr lang="hr-HR" sz="2400" dirty="0">
              <a:effectLst/>
              <a:latin typeface="Times New Roman" panose="02020603050405020304" pitchFamily="18" charset="0"/>
              <a:ea typeface="Times New Roman" panose="02020603050405020304" pitchFamily="18" charset="0"/>
            </a:endParaRPr>
          </a:p>
          <a:p>
            <a:pPr marL="0" marR="179705" indent="0" algn="just">
              <a:buNone/>
            </a:pPr>
            <a:r>
              <a:rPr lang="hr-HR" sz="2400" dirty="0">
                <a:effectLst/>
                <a:latin typeface="Times New Roman" panose="02020603050405020304" pitchFamily="18" charset="0"/>
                <a:ea typeface="Times New Roman" panose="02020603050405020304" pitchFamily="18" charset="0"/>
              </a:rPr>
              <a:t>Učenici imaju pravo na veliki odmor i male odmore između nastavnih sati. Mali odmor traje pet minuta, a dva velika po 10 minuta.</a:t>
            </a:r>
          </a:p>
          <a:p>
            <a:pPr marL="0" marR="179705" indent="0" algn="just">
              <a:buNone/>
            </a:pPr>
            <a:r>
              <a:rPr lang="hr-HR" sz="2400" dirty="0">
                <a:effectLst/>
                <a:latin typeface="Times New Roman" panose="02020603050405020304" pitchFamily="18" charset="0"/>
                <a:ea typeface="Times New Roman" panose="02020603050405020304" pitchFamily="18" charset="0"/>
              </a:rPr>
              <a:t>Za vrijeme boravka u školskom dvorištu i na igralištu zabranjeno je bacanje otpada. Sav otpad treba odložiti u za to predviđene koševe.</a:t>
            </a:r>
          </a:p>
          <a:p>
            <a:endParaRPr lang="hr-HR" dirty="0"/>
          </a:p>
        </p:txBody>
      </p:sp>
    </p:spTree>
    <p:extLst>
      <p:ext uri="{BB962C8B-B14F-4D97-AF65-F5344CB8AC3E}">
        <p14:creationId xmlns:p14="http://schemas.microsoft.com/office/powerpoint/2010/main" val="3644128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FA06EDED-374E-4EA3-BD97-DD8B657F2429}"/>
              </a:ext>
            </a:extLst>
          </p:cNvPr>
          <p:cNvSpPr>
            <a:spLocks noGrp="1"/>
          </p:cNvSpPr>
          <p:nvPr>
            <p:ph idx="1"/>
          </p:nvPr>
        </p:nvSpPr>
        <p:spPr>
          <a:xfrm>
            <a:off x="314417" y="174379"/>
            <a:ext cx="11697070" cy="6617038"/>
          </a:xfrm>
        </p:spPr>
        <p:txBody>
          <a:bodyPr>
            <a:normAutofit lnSpcReduction="10000"/>
          </a:bodyPr>
          <a:lstStyle/>
          <a:p>
            <a:pPr marL="0" marR="179705" indent="0" algn="ctr">
              <a:spcAft>
                <a:spcPts val="0"/>
              </a:spcAft>
              <a:buNone/>
            </a:pPr>
            <a:r>
              <a:rPr lang="pl-PL" sz="1800" dirty="0">
                <a:effectLst/>
                <a:latin typeface="Times New Roman" panose="02020603050405020304" pitchFamily="18" charset="0"/>
                <a:ea typeface="Times New Roman" panose="02020603050405020304" pitchFamily="18" charset="0"/>
              </a:rPr>
              <a:t>Članak 16.</a:t>
            </a:r>
            <a:endParaRPr lang="hr-HR" sz="1800" dirty="0">
              <a:effectLst/>
              <a:latin typeface="Times New Roman" panose="02020603050405020304" pitchFamily="18" charset="0"/>
              <a:ea typeface="Times New Roman" panose="02020603050405020304" pitchFamily="18" charset="0"/>
            </a:endParaRPr>
          </a:p>
          <a:p>
            <a:pPr marL="0" marR="179705" indent="0" algn="just">
              <a:buNone/>
            </a:pPr>
            <a:r>
              <a:rPr lang="hr-HR" sz="1800" dirty="0">
                <a:effectLst/>
                <a:latin typeface="Times New Roman" panose="02020603050405020304" pitchFamily="18" charset="0"/>
                <a:ea typeface="Times New Roman" panose="02020603050405020304" pitchFamily="18" charset="0"/>
              </a:rPr>
              <a:t>U razrednom odjelu tjedno se određuju </a:t>
            </a:r>
            <a:r>
              <a:rPr lang="hr-HR" sz="1800" b="1" dirty="0">
                <a:effectLst/>
                <a:latin typeface="Times New Roman" panose="02020603050405020304" pitchFamily="18" charset="0"/>
                <a:ea typeface="Times New Roman" panose="02020603050405020304" pitchFamily="18" charset="0"/>
              </a:rPr>
              <a:t>dva redara</a:t>
            </a:r>
            <a:r>
              <a:rPr lang="hr-HR" sz="1800" dirty="0">
                <a:effectLst/>
                <a:latin typeface="Times New Roman" panose="02020603050405020304" pitchFamily="18" charset="0"/>
                <a:ea typeface="Times New Roman" panose="02020603050405020304" pitchFamily="18" charset="0"/>
              </a:rPr>
              <a:t>.</a:t>
            </a:r>
          </a:p>
          <a:p>
            <a:pPr marR="179705" algn="just"/>
            <a:endParaRPr lang="hr-HR" sz="1800" dirty="0">
              <a:effectLst/>
              <a:latin typeface="Times New Roman" panose="02020603050405020304" pitchFamily="18" charset="0"/>
              <a:ea typeface="Times New Roman" panose="02020603050405020304" pitchFamily="18" charset="0"/>
            </a:endParaRPr>
          </a:p>
          <a:p>
            <a:pPr marR="179705" algn="just"/>
            <a:r>
              <a:rPr lang="hr-HR" sz="1800" b="1" dirty="0">
                <a:effectLst/>
                <a:latin typeface="Times New Roman" panose="02020603050405020304" pitchFamily="18" charset="0"/>
                <a:ea typeface="Times New Roman" panose="02020603050405020304" pitchFamily="18" charset="0"/>
              </a:rPr>
              <a:t>Redari:</a:t>
            </a:r>
            <a:endParaRPr lang="hr-HR" sz="1800" dirty="0">
              <a:effectLst/>
              <a:latin typeface="Times New Roman" panose="02020603050405020304" pitchFamily="18" charset="0"/>
              <a:ea typeface="Times New Roman" panose="02020603050405020304" pitchFamily="18" charset="0"/>
            </a:endParaRPr>
          </a:p>
          <a:p>
            <a:pPr marL="342900" marR="179705" lvl="0" indent="-342900" algn="just">
              <a:spcAft>
                <a:spcPts val="0"/>
              </a:spcAft>
              <a:buFont typeface="Symbol" panose="05050102010706020507" pitchFamily="18" charset="2"/>
              <a:buChar char=""/>
              <a:tabLst>
                <a:tab pos="114300" algn="l"/>
              </a:tabLst>
            </a:pPr>
            <a:r>
              <a:rPr lang="hr-HR" sz="1800" dirty="0">
                <a:effectLst/>
                <a:latin typeface="Times New Roman" panose="02020603050405020304" pitchFamily="18" charset="0"/>
                <a:ea typeface="Times New Roman" panose="02020603050405020304" pitchFamily="18" charset="0"/>
                <a:cs typeface="Symbol" panose="05050102010706020507" pitchFamily="18" charset="2"/>
              </a:rPr>
              <a:t> prije početka nastave, </a:t>
            </a:r>
            <a:r>
              <a:rPr lang="hr-HR" sz="1800" b="1" dirty="0">
                <a:effectLst/>
                <a:latin typeface="Times New Roman" panose="02020603050405020304" pitchFamily="18" charset="0"/>
                <a:ea typeface="Times New Roman" panose="02020603050405020304" pitchFamily="18" charset="0"/>
                <a:cs typeface="Symbol" panose="05050102010706020507" pitchFamily="18" charset="2"/>
              </a:rPr>
              <a:t>pregledaju učionicu i o uočenim nepravilnostima ili oštećenjima izvješćuju dežurnog učitelja</a:t>
            </a:r>
          </a:p>
          <a:p>
            <a:pPr marL="342900" marR="179705" lvl="0" indent="-342900" algn="just">
              <a:spcAft>
                <a:spcPts val="0"/>
              </a:spcAft>
              <a:buFont typeface="Symbol" panose="05050102010706020507" pitchFamily="18" charset="2"/>
              <a:buChar char=""/>
              <a:tabLst>
                <a:tab pos="114300" algn="l"/>
              </a:tabLst>
            </a:pPr>
            <a:r>
              <a:rPr lang="hr-HR" sz="1800" dirty="0">
                <a:effectLst/>
                <a:latin typeface="Times New Roman" panose="02020603050405020304" pitchFamily="18" charset="0"/>
                <a:ea typeface="Times New Roman" panose="02020603050405020304" pitchFamily="18" charset="0"/>
                <a:cs typeface="Symbol" panose="05050102010706020507" pitchFamily="18" charset="2"/>
              </a:rPr>
              <a:t> pripremaju učionicu za nastavu, </a:t>
            </a:r>
            <a:r>
              <a:rPr lang="hr-HR" sz="1800" b="1" dirty="0">
                <a:effectLst/>
                <a:latin typeface="Times New Roman" panose="02020603050405020304" pitchFamily="18" charset="0"/>
                <a:ea typeface="Times New Roman" panose="02020603050405020304" pitchFamily="18" charset="0"/>
                <a:cs typeface="Symbol" panose="05050102010706020507" pitchFamily="18" charset="2"/>
              </a:rPr>
              <a:t>brišu ploču i donose prema potrebi nastavna sredstva i pomagala</a:t>
            </a:r>
          </a:p>
          <a:p>
            <a:pPr marL="342900" marR="179705" lvl="0" indent="-342900" algn="just">
              <a:spcAft>
                <a:spcPts val="0"/>
              </a:spcAft>
              <a:buFont typeface="Symbol" panose="05050102010706020507" pitchFamily="18" charset="2"/>
              <a:buChar char=""/>
              <a:tabLst>
                <a:tab pos="114300" algn="l"/>
              </a:tabLst>
            </a:pPr>
            <a:r>
              <a:rPr lang="hr-HR" sz="1800" dirty="0">
                <a:effectLst/>
                <a:latin typeface="Times New Roman" panose="02020603050405020304" pitchFamily="18" charset="0"/>
                <a:ea typeface="Times New Roman" panose="02020603050405020304" pitchFamily="18" charset="0"/>
                <a:cs typeface="Symbol" panose="05050102010706020507" pitchFamily="18" charset="2"/>
              </a:rPr>
              <a:t> </a:t>
            </a:r>
            <a:r>
              <a:rPr lang="hr-HR" sz="1800" b="1" dirty="0">
                <a:effectLst/>
                <a:latin typeface="Times New Roman" panose="02020603050405020304" pitchFamily="18" charset="0"/>
                <a:ea typeface="Times New Roman" panose="02020603050405020304" pitchFamily="18" charset="0"/>
                <a:cs typeface="Symbol" panose="05050102010706020507" pitchFamily="18" charset="2"/>
              </a:rPr>
              <a:t>izvješćuju stručnu službu škole o nenazočnosti predmetnog učitelja</a:t>
            </a:r>
            <a:r>
              <a:rPr lang="hr-HR" sz="1800" dirty="0">
                <a:effectLst/>
                <a:latin typeface="Times New Roman" panose="02020603050405020304" pitchFamily="18" charset="0"/>
                <a:ea typeface="Times New Roman" panose="02020603050405020304" pitchFamily="18" charset="0"/>
                <a:cs typeface="Symbol" panose="05050102010706020507" pitchFamily="18" charset="2"/>
              </a:rPr>
              <a:t> na nastavi</a:t>
            </a:r>
          </a:p>
          <a:p>
            <a:pPr marL="342900" marR="179705" lvl="0" indent="-342900" algn="just">
              <a:spcAft>
                <a:spcPts val="0"/>
              </a:spcAft>
              <a:buFont typeface="Symbol" panose="05050102010706020507" pitchFamily="18" charset="2"/>
              <a:buChar char=""/>
              <a:tabLst>
                <a:tab pos="114300" algn="l"/>
              </a:tabLst>
            </a:pPr>
            <a:r>
              <a:rPr lang="hr-HR" sz="1800" dirty="0">
                <a:effectLst/>
                <a:latin typeface="Times New Roman" panose="02020603050405020304" pitchFamily="18" charset="0"/>
                <a:ea typeface="Times New Roman" panose="02020603050405020304" pitchFamily="18" charset="0"/>
                <a:cs typeface="Symbol" panose="05050102010706020507" pitchFamily="18" charset="2"/>
              </a:rPr>
              <a:t> </a:t>
            </a:r>
            <a:r>
              <a:rPr lang="hr-HR" sz="1800" b="1" dirty="0">
                <a:effectLst/>
                <a:latin typeface="Times New Roman" panose="02020603050405020304" pitchFamily="18" charset="0"/>
                <a:ea typeface="Times New Roman" panose="02020603050405020304" pitchFamily="18" charset="0"/>
                <a:cs typeface="Symbol" panose="05050102010706020507" pitchFamily="18" charset="2"/>
              </a:rPr>
              <a:t>prijavljuju učiteljima početkom svakoga nastavnog sata nenazočne učenike</a:t>
            </a:r>
          </a:p>
          <a:p>
            <a:pPr marL="342900" marR="179705" lvl="0" indent="-342900" algn="just">
              <a:spcAft>
                <a:spcPts val="0"/>
              </a:spcAft>
              <a:buFont typeface="Symbol" panose="05050102010706020507" pitchFamily="18" charset="2"/>
              <a:buChar char=""/>
              <a:tabLst>
                <a:tab pos="114300" algn="l"/>
              </a:tabLst>
            </a:pPr>
            <a:r>
              <a:rPr lang="hr-HR" sz="1800" dirty="0">
                <a:effectLst/>
                <a:latin typeface="Times New Roman" panose="02020603050405020304" pitchFamily="18" charset="0"/>
                <a:ea typeface="Times New Roman" panose="02020603050405020304" pitchFamily="18" charset="0"/>
                <a:cs typeface="Symbol" panose="05050102010706020507" pitchFamily="18" charset="2"/>
              </a:rPr>
              <a:t> </a:t>
            </a:r>
            <a:r>
              <a:rPr lang="hr-HR" sz="1800" b="1" dirty="0">
                <a:effectLst/>
                <a:latin typeface="Times New Roman" panose="02020603050405020304" pitchFamily="18" charset="0"/>
                <a:ea typeface="Times New Roman" panose="02020603050405020304" pitchFamily="18" charset="0"/>
                <a:cs typeface="Symbol" panose="05050102010706020507" pitchFamily="18" charset="2"/>
              </a:rPr>
              <a:t>izvješćuju učitelja ili drugog radnika škole o nađenim predmetima</a:t>
            </a:r>
            <a:r>
              <a:rPr lang="hr-HR" sz="1800" dirty="0">
                <a:effectLst/>
                <a:latin typeface="Times New Roman" panose="02020603050405020304" pitchFamily="18" charset="0"/>
                <a:ea typeface="Times New Roman" panose="02020603050405020304" pitchFamily="18" charset="0"/>
                <a:cs typeface="Symbol" panose="05050102010706020507" pitchFamily="18" charset="2"/>
              </a:rPr>
              <a:t> (knjige, bilježnice, olovke, odjeću, nakit i sl.) </a:t>
            </a:r>
          </a:p>
          <a:p>
            <a:pPr marL="342900" marR="179705" lvl="0" indent="-342900" algn="just">
              <a:spcAft>
                <a:spcPts val="0"/>
              </a:spcAft>
              <a:buFont typeface="Symbol" panose="05050102010706020507" pitchFamily="18" charset="2"/>
              <a:buChar char=""/>
              <a:tabLst>
                <a:tab pos="114300" algn="l"/>
              </a:tabLst>
            </a:pPr>
            <a:r>
              <a:rPr lang="hr-HR" sz="1800" dirty="0">
                <a:effectLst/>
                <a:latin typeface="Times New Roman" panose="02020603050405020304" pitchFamily="18" charset="0"/>
                <a:ea typeface="Times New Roman" panose="02020603050405020304" pitchFamily="18" charset="0"/>
                <a:cs typeface="Symbol" panose="05050102010706020507" pitchFamily="18" charset="2"/>
              </a:rPr>
              <a:t> </a:t>
            </a:r>
            <a:r>
              <a:rPr lang="en-GB" sz="1800" dirty="0" err="1">
                <a:effectLst/>
                <a:latin typeface="Times New Roman" panose="02020603050405020304" pitchFamily="18" charset="0"/>
                <a:ea typeface="Times New Roman" panose="02020603050405020304" pitchFamily="18" charset="0"/>
                <a:cs typeface="Symbol" panose="05050102010706020507" pitchFamily="18" charset="2"/>
              </a:rPr>
              <a:t>nakon</a:t>
            </a:r>
            <a:r>
              <a:rPr lang="en-GB" sz="1800" dirty="0">
                <a:effectLst/>
                <a:latin typeface="Times New Roman" panose="02020603050405020304" pitchFamily="18" charset="0"/>
                <a:ea typeface="Times New Roman" panose="02020603050405020304" pitchFamily="18" charset="0"/>
                <a:cs typeface="Symbol" panose="05050102010706020507" pitchFamily="18" charset="2"/>
              </a:rPr>
              <a:t> </a:t>
            </a:r>
            <a:r>
              <a:rPr lang="en-GB" sz="1800" dirty="0" err="1">
                <a:effectLst/>
                <a:latin typeface="Times New Roman" panose="02020603050405020304" pitchFamily="18" charset="0"/>
                <a:ea typeface="Times New Roman" panose="02020603050405020304" pitchFamily="18" charset="0"/>
                <a:cs typeface="Symbol" panose="05050102010706020507" pitchFamily="18" charset="2"/>
              </a:rPr>
              <a:t>zavr</a:t>
            </a:r>
            <a:r>
              <a:rPr lang="hr-HR" sz="1800" dirty="0">
                <a:effectLst/>
                <a:latin typeface="Times New Roman" panose="02020603050405020304" pitchFamily="18" charset="0"/>
                <a:ea typeface="Times New Roman" panose="02020603050405020304" pitchFamily="18" charset="0"/>
                <a:cs typeface="Symbol" panose="05050102010706020507" pitchFamily="18" charset="2"/>
              </a:rPr>
              <a:t>š</a:t>
            </a:r>
            <a:r>
              <a:rPr lang="en-GB" sz="1800" dirty="0" err="1">
                <a:effectLst/>
                <a:latin typeface="Times New Roman" panose="02020603050405020304" pitchFamily="18" charset="0"/>
                <a:ea typeface="Times New Roman" panose="02020603050405020304" pitchFamily="18" charset="0"/>
                <a:cs typeface="Symbol" panose="05050102010706020507" pitchFamily="18" charset="2"/>
              </a:rPr>
              <a:t>etka</a:t>
            </a:r>
            <a:r>
              <a:rPr lang="en-GB" sz="1800" dirty="0">
                <a:effectLst/>
                <a:latin typeface="Times New Roman" panose="02020603050405020304" pitchFamily="18" charset="0"/>
                <a:ea typeface="Times New Roman" panose="02020603050405020304" pitchFamily="18" charset="0"/>
                <a:cs typeface="Symbol" panose="05050102010706020507" pitchFamily="18" charset="2"/>
              </a:rPr>
              <a:t> </a:t>
            </a:r>
            <a:r>
              <a:rPr lang="en-GB" sz="1800" dirty="0" err="1">
                <a:effectLst/>
                <a:latin typeface="Times New Roman" panose="02020603050405020304" pitchFamily="18" charset="0"/>
                <a:ea typeface="Times New Roman" panose="02020603050405020304" pitchFamily="18" charset="0"/>
                <a:cs typeface="Symbol" panose="05050102010706020507" pitchFamily="18" charset="2"/>
              </a:rPr>
              <a:t>nastave</a:t>
            </a:r>
            <a:r>
              <a:rPr lang="en-GB" sz="1800" dirty="0">
                <a:effectLst/>
                <a:latin typeface="Times New Roman" panose="02020603050405020304" pitchFamily="18" charset="0"/>
                <a:ea typeface="Times New Roman" panose="02020603050405020304" pitchFamily="18" charset="0"/>
                <a:cs typeface="Symbol" panose="05050102010706020507" pitchFamily="18" charset="2"/>
              </a:rPr>
              <a:t> </a:t>
            </a:r>
            <a:r>
              <a:rPr lang="en-GB" sz="1800" b="1" dirty="0" err="1">
                <a:effectLst/>
                <a:latin typeface="Times New Roman" panose="02020603050405020304" pitchFamily="18" charset="0"/>
                <a:ea typeface="Times New Roman" panose="02020603050405020304" pitchFamily="18" charset="0"/>
                <a:cs typeface="Symbol" panose="05050102010706020507" pitchFamily="18" charset="2"/>
              </a:rPr>
              <a:t>posljednji</a:t>
            </a:r>
            <a:r>
              <a:rPr lang="en-GB" sz="1800" b="1" dirty="0">
                <a:effectLst/>
                <a:latin typeface="Times New Roman" panose="02020603050405020304" pitchFamily="18" charset="0"/>
                <a:ea typeface="Times New Roman" panose="02020603050405020304" pitchFamily="18" charset="0"/>
                <a:cs typeface="Symbol" panose="05050102010706020507" pitchFamily="18" charset="2"/>
              </a:rPr>
              <a:t> napu</a:t>
            </a:r>
            <a:r>
              <a:rPr lang="hr-HR" sz="1800" b="1" dirty="0">
                <a:effectLst/>
                <a:latin typeface="Times New Roman" panose="02020603050405020304" pitchFamily="18" charset="0"/>
                <a:ea typeface="Times New Roman" panose="02020603050405020304" pitchFamily="18" charset="0"/>
                <a:cs typeface="Symbol" panose="05050102010706020507" pitchFamily="18" charset="2"/>
              </a:rPr>
              <a:t>š</a:t>
            </a:r>
            <a:r>
              <a:rPr lang="en-GB" sz="1800" b="1" dirty="0" err="1">
                <a:effectLst/>
                <a:latin typeface="Times New Roman" panose="02020603050405020304" pitchFamily="18" charset="0"/>
                <a:ea typeface="Times New Roman" panose="02020603050405020304" pitchFamily="18" charset="0"/>
                <a:cs typeface="Symbol" panose="05050102010706020507" pitchFamily="18" charset="2"/>
              </a:rPr>
              <a:t>taju</a:t>
            </a:r>
            <a:r>
              <a:rPr lang="en-GB" sz="1800" b="1" dirty="0">
                <a:effectLst/>
                <a:latin typeface="Times New Roman" panose="02020603050405020304" pitchFamily="18" charset="0"/>
                <a:ea typeface="Times New Roman" panose="02020603050405020304" pitchFamily="18" charset="0"/>
                <a:cs typeface="Symbol" panose="05050102010706020507" pitchFamily="18" charset="2"/>
              </a:rPr>
              <a:t> u</a:t>
            </a:r>
            <a:r>
              <a:rPr lang="hr-HR" sz="1800" b="1" dirty="0">
                <a:effectLst/>
                <a:latin typeface="Times New Roman" panose="02020603050405020304" pitchFamily="18" charset="0"/>
                <a:ea typeface="Times New Roman" panose="02020603050405020304" pitchFamily="18" charset="0"/>
                <a:cs typeface="Symbol" panose="05050102010706020507" pitchFamily="18" charset="2"/>
              </a:rPr>
              <a:t>č</a:t>
            </a:r>
            <a:r>
              <a:rPr lang="en-GB" sz="1800" b="1" dirty="0" err="1">
                <a:effectLst/>
                <a:latin typeface="Times New Roman" panose="02020603050405020304" pitchFamily="18" charset="0"/>
                <a:ea typeface="Times New Roman" panose="02020603050405020304" pitchFamily="18" charset="0"/>
                <a:cs typeface="Symbol" panose="05050102010706020507" pitchFamily="18" charset="2"/>
              </a:rPr>
              <a:t>ionicu</a:t>
            </a:r>
            <a:r>
              <a:rPr lang="en-GB" sz="1800" b="1" dirty="0">
                <a:effectLst/>
                <a:latin typeface="Times New Roman" panose="02020603050405020304" pitchFamily="18" charset="0"/>
                <a:ea typeface="Times New Roman" panose="02020603050405020304" pitchFamily="18" charset="0"/>
                <a:cs typeface="Symbol" panose="05050102010706020507" pitchFamily="18" charset="2"/>
              </a:rPr>
              <a:t> </a:t>
            </a:r>
            <a:r>
              <a:rPr lang="en-GB" sz="1800" b="1" dirty="0" err="1">
                <a:effectLst/>
                <a:latin typeface="Times New Roman" panose="02020603050405020304" pitchFamily="18" charset="0"/>
                <a:ea typeface="Times New Roman" panose="02020603050405020304" pitchFamily="18" charset="0"/>
                <a:cs typeface="Symbol" panose="05050102010706020507" pitchFamily="18" charset="2"/>
              </a:rPr>
              <a:t>uz</a:t>
            </a:r>
            <a:r>
              <a:rPr lang="en-GB" sz="1800" b="1" dirty="0">
                <a:effectLst/>
                <a:latin typeface="Times New Roman" panose="02020603050405020304" pitchFamily="18" charset="0"/>
                <a:ea typeface="Times New Roman" panose="02020603050405020304" pitchFamily="18" charset="0"/>
                <a:cs typeface="Symbol" panose="05050102010706020507" pitchFamily="18" charset="2"/>
              </a:rPr>
              <a:t> </a:t>
            </a:r>
            <a:r>
              <a:rPr lang="en-GB" sz="1800" b="1" dirty="0" err="1">
                <a:effectLst/>
                <a:latin typeface="Times New Roman" panose="02020603050405020304" pitchFamily="18" charset="0"/>
                <a:ea typeface="Times New Roman" panose="02020603050405020304" pitchFamily="18" charset="0"/>
                <a:cs typeface="Symbol" panose="05050102010706020507" pitchFamily="18" charset="2"/>
              </a:rPr>
              <a:t>prethodnu</a:t>
            </a:r>
            <a:r>
              <a:rPr lang="en-GB" sz="1800" b="1" dirty="0">
                <a:effectLst/>
                <a:latin typeface="Times New Roman" panose="02020603050405020304" pitchFamily="18" charset="0"/>
                <a:ea typeface="Times New Roman" panose="02020603050405020304" pitchFamily="18" charset="0"/>
                <a:cs typeface="Symbol" panose="05050102010706020507" pitchFamily="18" charset="2"/>
              </a:rPr>
              <a:t> </a:t>
            </a:r>
            <a:r>
              <a:rPr lang="en-GB" sz="1800" b="1" dirty="0" err="1">
                <a:effectLst/>
                <a:latin typeface="Times New Roman" panose="02020603050405020304" pitchFamily="18" charset="0"/>
                <a:ea typeface="Times New Roman" panose="02020603050405020304" pitchFamily="18" charset="0"/>
                <a:cs typeface="Symbol" panose="05050102010706020507" pitchFamily="18" charset="2"/>
              </a:rPr>
              <a:t>provjeru</a:t>
            </a:r>
            <a:r>
              <a:rPr lang="en-GB" sz="1800" b="1" dirty="0">
                <a:effectLst/>
                <a:latin typeface="Times New Roman" panose="02020603050405020304" pitchFamily="18" charset="0"/>
                <a:ea typeface="Times New Roman" panose="02020603050405020304" pitchFamily="18" charset="0"/>
                <a:cs typeface="Symbol" panose="05050102010706020507" pitchFamily="18" charset="2"/>
              </a:rPr>
              <a:t> </a:t>
            </a:r>
            <a:r>
              <a:rPr lang="en-GB" sz="1800" b="1" dirty="0" err="1">
                <a:effectLst/>
                <a:latin typeface="Times New Roman" panose="02020603050405020304" pitchFamily="18" charset="0"/>
                <a:ea typeface="Times New Roman" panose="02020603050405020304" pitchFamily="18" charset="0"/>
                <a:cs typeface="Symbol" panose="05050102010706020507" pitchFamily="18" charset="2"/>
              </a:rPr>
              <a:t>ispravnosti</a:t>
            </a:r>
            <a:r>
              <a:rPr lang="en-GB" sz="1800" b="1" dirty="0">
                <a:effectLst/>
                <a:latin typeface="Times New Roman" panose="02020603050405020304" pitchFamily="18" charset="0"/>
                <a:ea typeface="Times New Roman" panose="02020603050405020304" pitchFamily="18" charset="0"/>
                <a:cs typeface="Symbol" panose="05050102010706020507" pitchFamily="18" charset="2"/>
              </a:rPr>
              <a:t> u</a:t>
            </a:r>
            <a:r>
              <a:rPr lang="hr-HR" sz="1800" b="1" dirty="0">
                <a:effectLst/>
                <a:latin typeface="Times New Roman" panose="02020603050405020304" pitchFamily="18" charset="0"/>
                <a:ea typeface="Times New Roman" panose="02020603050405020304" pitchFamily="18" charset="0"/>
                <a:cs typeface="Symbol" panose="05050102010706020507" pitchFamily="18" charset="2"/>
              </a:rPr>
              <a:t>č</a:t>
            </a:r>
            <a:r>
              <a:rPr lang="en-GB" sz="1800" b="1" dirty="0" err="1">
                <a:effectLst/>
                <a:latin typeface="Times New Roman" panose="02020603050405020304" pitchFamily="18" charset="0"/>
                <a:ea typeface="Times New Roman" panose="02020603050405020304" pitchFamily="18" charset="0"/>
                <a:cs typeface="Symbol" panose="05050102010706020507" pitchFamily="18" charset="2"/>
              </a:rPr>
              <a:t>ionice</a:t>
            </a:r>
            <a:r>
              <a:rPr lang="hr-HR" sz="1800" dirty="0">
                <a:effectLst/>
                <a:latin typeface="Times New Roman" panose="02020603050405020304" pitchFamily="18" charset="0"/>
                <a:ea typeface="Times New Roman" panose="02020603050405020304" pitchFamily="18" charset="0"/>
                <a:cs typeface="Symbol" panose="05050102010706020507" pitchFamily="18" charset="2"/>
              </a:rPr>
              <a:t>, </a:t>
            </a:r>
            <a:r>
              <a:rPr lang="en-GB" sz="1800" dirty="0">
                <a:effectLst/>
                <a:latin typeface="Times New Roman" panose="02020603050405020304" pitchFamily="18" charset="0"/>
                <a:ea typeface="Times New Roman" panose="02020603050405020304" pitchFamily="18" charset="0"/>
                <a:cs typeface="Symbol" panose="05050102010706020507" pitchFamily="18" charset="2"/>
              </a:rPr>
              <a:t>o</a:t>
            </a:r>
            <a:r>
              <a:rPr lang="hr-HR" sz="1800" dirty="0">
                <a:effectLst/>
                <a:latin typeface="Times New Roman" panose="02020603050405020304" pitchFamily="18" charset="0"/>
                <a:ea typeface="Times New Roman" panose="02020603050405020304" pitchFamily="18" charset="0"/>
                <a:cs typeface="Symbol" panose="05050102010706020507" pitchFamily="18" charset="2"/>
              </a:rPr>
              <a:t>š</a:t>
            </a:r>
            <a:r>
              <a:rPr lang="en-GB" sz="1800" dirty="0" err="1">
                <a:effectLst/>
                <a:latin typeface="Times New Roman" panose="02020603050405020304" pitchFamily="18" charset="0"/>
                <a:ea typeface="Times New Roman" panose="02020603050405020304" pitchFamily="18" charset="0"/>
                <a:cs typeface="Symbol" panose="05050102010706020507" pitchFamily="18" charset="2"/>
              </a:rPr>
              <a:t>te</a:t>
            </a:r>
            <a:r>
              <a:rPr lang="hr-HR" sz="1800" dirty="0">
                <a:effectLst/>
                <a:latin typeface="Times New Roman" panose="02020603050405020304" pitchFamily="18" charset="0"/>
                <a:ea typeface="Times New Roman" panose="02020603050405020304" pitchFamily="18" charset="0"/>
                <a:cs typeface="Symbol" panose="05050102010706020507" pitchFamily="18" charset="2"/>
              </a:rPr>
              <a:t>ć</a:t>
            </a:r>
            <a:r>
              <a:rPr lang="en-GB" sz="1800" dirty="0" err="1">
                <a:effectLst/>
                <a:latin typeface="Times New Roman" panose="02020603050405020304" pitchFamily="18" charset="0"/>
                <a:ea typeface="Times New Roman" panose="02020603050405020304" pitchFamily="18" charset="0"/>
                <a:cs typeface="Symbol" panose="05050102010706020507" pitchFamily="18" charset="2"/>
              </a:rPr>
              <a:t>enja</a:t>
            </a:r>
            <a:r>
              <a:rPr lang="en-GB" sz="1800" dirty="0">
                <a:effectLst/>
                <a:latin typeface="Times New Roman" panose="02020603050405020304" pitchFamily="18" charset="0"/>
                <a:ea typeface="Times New Roman" panose="02020603050405020304" pitchFamily="18" charset="0"/>
                <a:cs typeface="Symbol" panose="05050102010706020507" pitchFamily="18" charset="2"/>
              </a:rPr>
              <a:t> </a:t>
            </a:r>
            <a:r>
              <a:rPr lang="en-GB" sz="1800" dirty="0" err="1">
                <a:effectLst/>
                <a:latin typeface="Times New Roman" panose="02020603050405020304" pitchFamily="18" charset="0"/>
                <a:ea typeface="Times New Roman" panose="02020603050405020304" pitchFamily="18" charset="0"/>
                <a:cs typeface="Symbol" panose="05050102010706020507" pitchFamily="18" charset="2"/>
              </a:rPr>
              <a:t>zidova</a:t>
            </a:r>
            <a:r>
              <a:rPr lang="hr-HR" sz="1800" dirty="0">
                <a:effectLst/>
                <a:latin typeface="Times New Roman" panose="02020603050405020304" pitchFamily="18" charset="0"/>
                <a:ea typeface="Times New Roman" panose="02020603050405020304" pitchFamily="18" charset="0"/>
                <a:cs typeface="Symbol" panose="05050102010706020507" pitchFamily="18" charset="2"/>
              </a:rPr>
              <a:t>, </a:t>
            </a:r>
            <a:r>
              <a:rPr lang="en-GB" sz="1800" dirty="0" err="1">
                <a:effectLst/>
                <a:latin typeface="Times New Roman" panose="02020603050405020304" pitchFamily="18" charset="0"/>
                <a:ea typeface="Times New Roman" panose="02020603050405020304" pitchFamily="18" charset="0"/>
                <a:cs typeface="Symbol" panose="05050102010706020507" pitchFamily="18" charset="2"/>
              </a:rPr>
              <a:t>klupa</a:t>
            </a:r>
            <a:r>
              <a:rPr lang="hr-HR" sz="1800" dirty="0">
                <a:effectLst/>
                <a:latin typeface="Times New Roman" panose="02020603050405020304" pitchFamily="18" charset="0"/>
                <a:ea typeface="Times New Roman" panose="02020603050405020304" pitchFamily="18" charset="0"/>
                <a:cs typeface="Symbol" panose="05050102010706020507" pitchFamily="18" charset="2"/>
              </a:rPr>
              <a:t>, </a:t>
            </a:r>
            <a:r>
              <a:rPr lang="en-GB" sz="1800" dirty="0" err="1">
                <a:effectLst/>
                <a:latin typeface="Times New Roman" panose="02020603050405020304" pitchFamily="18" charset="0"/>
                <a:ea typeface="Times New Roman" panose="02020603050405020304" pitchFamily="18" charset="0"/>
                <a:cs typeface="Symbol" panose="05050102010706020507" pitchFamily="18" charset="2"/>
              </a:rPr>
              <a:t>stolaca</a:t>
            </a:r>
            <a:r>
              <a:rPr lang="en-GB" sz="1800" dirty="0">
                <a:effectLst/>
                <a:latin typeface="Times New Roman" panose="02020603050405020304" pitchFamily="18" charset="0"/>
                <a:ea typeface="Times New Roman" panose="02020603050405020304" pitchFamily="18" charset="0"/>
                <a:cs typeface="Symbol" panose="05050102010706020507" pitchFamily="18" charset="2"/>
              </a:rPr>
              <a:t> </a:t>
            </a:r>
            <a:r>
              <a:rPr lang="en-GB" sz="1800" dirty="0" err="1">
                <a:effectLst/>
                <a:latin typeface="Times New Roman" panose="02020603050405020304" pitchFamily="18" charset="0"/>
                <a:ea typeface="Times New Roman" panose="02020603050405020304" pitchFamily="18" charset="0"/>
                <a:cs typeface="Symbol" panose="05050102010706020507" pitchFamily="18" charset="2"/>
              </a:rPr>
              <a:t>i</a:t>
            </a:r>
            <a:r>
              <a:rPr lang="en-GB" sz="1800" dirty="0">
                <a:effectLst/>
                <a:latin typeface="Times New Roman" panose="02020603050405020304" pitchFamily="18" charset="0"/>
                <a:ea typeface="Times New Roman" panose="02020603050405020304" pitchFamily="18" charset="0"/>
                <a:cs typeface="Symbol" panose="05050102010706020507" pitchFamily="18" charset="2"/>
              </a:rPr>
              <a:t> </a:t>
            </a:r>
            <a:r>
              <a:rPr lang="en-GB" sz="1800" dirty="0" err="1">
                <a:effectLst/>
                <a:latin typeface="Times New Roman" panose="02020603050405020304" pitchFamily="18" charset="0"/>
                <a:ea typeface="Times New Roman" panose="02020603050405020304" pitchFamily="18" charset="0"/>
                <a:cs typeface="Symbol" panose="05050102010706020507" pitchFamily="18" charset="2"/>
              </a:rPr>
              <a:t>ostaloga</a:t>
            </a:r>
            <a:r>
              <a:rPr lang="en-GB" sz="1800" dirty="0">
                <a:effectLst/>
                <a:latin typeface="Times New Roman" panose="02020603050405020304" pitchFamily="18" charset="0"/>
                <a:ea typeface="Times New Roman" panose="02020603050405020304" pitchFamily="18" charset="0"/>
                <a:cs typeface="Symbol" panose="05050102010706020507" pitchFamily="18" charset="2"/>
              </a:rPr>
              <a:t> </a:t>
            </a:r>
            <a:r>
              <a:rPr lang="en-GB" sz="1800" dirty="0" err="1">
                <a:effectLst/>
                <a:latin typeface="Times New Roman" panose="02020603050405020304" pitchFamily="18" charset="0"/>
                <a:ea typeface="Times New Roman" panose="02020603050405020304" pitchFamily="18" charset="0"/>
                <a:cs typeface="Symbol" panose="05050102010706020507" pitchFamily="18" charset="2"/>
              </a:rPr>
              <a:t>inventara</a:t>
            </a:r>
            <a:r>
              <a:rPr lang="en-GB" sz="1800" dirty="0">
                <a:effectLst/>
                <a:latin typeface="Times New Roman" panose="02020603050405020304" pitchFamily="18" charset="0"/>
                <a:ea typeface="Times New Roman" panose="02020603050405020304" pitchFamily="18" charset="0"/>
                <a:cs typeface="Symbol" panose="05050102010706020507" pitchFamily="18" charset="2"/>
              </a:rPr>
              <a:t> </a:t>
            </a:r>
            <a:r>
              <a:rPr lang="en-GB" sz="1800" dirty="0" err="1">
                <a:effectLst/>
                <a:latin typeface="Times New Roman" panose="02020603050405020304" pitchFamily="18" charset="0"/>
                <a:ea typeface="Times New Roman" panose="02020603050405020304" pitchFamily="18" charset="0"/>
                <a:cs typeface="Symbol" panose="05050102010706020507" pitchFamily="18" charset="2"/>
              </a:rPr>
              <a:t>te</a:t>
            </a:r>
            <a:r>
              <a:rPr lang="en-GB" sz="1800" dirty="0">
                <a:effectLst/>
                <a:latin typeface="Times New Roman" panose="02020603050405020304" pitchFamily="18" charset="0"/>
                <a:ea typeface="Times New Roman" panose="02020603050405020304" pitchFamily="18" charset="0"/>
                <a:cs typeface="Symbol" panose="05050102010706020507" pitchFamily="18" charset="2"/>
              </a:rPr>
              <a:t> o </a:t>
            </a:r>
            <a:r>
              <a:rPr lang="en-GB" sz="1800" dirty="0" err="1">
                <a:effectLst/>
                <a:latin typeface="Times New Roman" panose="02020603050405020304" pitchFamily="18" charset="0"/>
                <a:ea typeface="Times New Roman" panose="02020603050405020304" pitchFamily="18" charset="0"/>
                <a:cs typeface="Symbol" panose="05050102010706020507" pitchFamily="18" charset="2"/>
              </a:rPr>
              <a:t>uo</a:t>
            </a:r>
            <a:r>
              <a:rPr lang="hr-HR" sz="1800" dirty="0">
                <a:effectLst/>
                <a:latin typeface="Times New Roman" panose="02020603050405020304" pitchFamily="18" charset="0"/>
                <a:ea typeface="Times New Roman" panose="02020603050405020304" pitchFamily="18" charset="0"/>
                <a:cs typeface="Symbol" panose="05050102010706020507" pitchFamily="18" charset="2"/>
              </a:rPr>
              <a:t>č</a:t>
            </a:r>
            <a:r>
              <a:rPr lang="en-GB" sz="1800" dirty="0" err="1">
                <a:effectLst/>
                <a:latin typeface="Times New Roman" panose="02020603050405020304" pitchFamily="18" charset="0"/>
                <a:ea typeface="Times New Roman" panose="02020603050405020304" pitchFamily="18" charset="0"/>
                <a:cs typeface="Symbol" panose="05050102010706020507" pitchFamily="18" charset="2"/>
              </a:rPr>
              <a:t>enim</a:t>
            </a:r>
            <a:r>
              <a:rPr lang="en-GB" sz="1800" dirty="0">
                <a:effectLst/>
                <a:latin typeface="Times New Roman" panose="02020603050405020304" pitchFamily="18" charset="0"/>
                <a:ea typeface="Times New Roman" panose="02020603050405020304" pitchFamily="18" charset="0"/>
                <a:cs typeface="Symbol" panose="05050102010706020507" pitchFamily="18" charset="2"/>
              </a:rPr>
              <a:t> o</a:t>
            </a:r>
            <a:r>
              <a:rPr lang="hr-HR" sz="1800" dirty="0">
                <a:effectLst/>
                <a:latin typeface="Times New Roman" panose="02020603050405020304" pitchFamily="18" charset="0"/>
                <a:ea typeface="Times New Roman" panose="02020603050405020304" pitchFamily="18" charset="0"/>
                <a:cs typeface="Symbol" panose="05050102010706020507" pitchFamily="18" charset="2"/>
              </a:rPr>
              <a:t>š</a:t>
            </a:r>
            <a:r>
              <a:rPr lang="en-GB" sz="1800" dirty="0" err="1">
                <a:effectLst/>
                <a:latin typeface="Times New Roman" panose="02020603050405020304" pitchFamily="18" charset="0"/>
                <a:ea typeface="Times New Roman" panose="02020603050405020304" pitchFamily="18" charset="0"/>
                <a:cs typeface="Symbol" panose="05050102010706020507" pitchFamily="18" charset="2"/>
              </a:rPr>
              <a:t>te</a:t>
            </a:r>
            <a:r>
              <a:rPr lang="hr-HR" sz="1800" dirty="0">
                <a:effectLst/>
                <a:latin typeface="Times New Roman" panose="02020603050405020304" pitchFamily="18" charset="0"/>
                <a:ea typeface="Times New Roman" panose="02020603050405020304" pitchFamily="18" charset="0"/>
                <a:cs typeface="Symbol" panose="05050102010706020507" pitchFamily="18" charset="2"/>
              </a:rPr>
              <a:t>ć</a:t>
            </a:r>
            <a:r>
              <a:rPr lang="en-GB" sz="1800" dirty="0" err="1">
                <a:effectLst/>
                <a:latin typeface="Times New Roman" panose="02020603050405020304" pitchFamily="18" charset="0"/>
                <a:ea typeface="Times New Roman" panose="02020603050405020304" pitchFamily="18" charset="0"/>
                <a:cs typeface="Symbol" panose="05050102010706020507" pitchFamily="18" charset="2"/>
              </a:rPr>
              <a:t>enjima</a:t>
            </a:r>
            <a:r>
              <a:rPr lang="en-GB" sz="1800" dirty="0">
                <a:effectLst/>
                <a:latin typeface="Times New Roman" panose="02020603050405020304" pitchFamily="18" charset="0"/>
                <a:ea typeface="Times New Roman" panose="02020603050405020304" pitchFamily="18" charset="0"/>
                <a:cs typeface="Symbol" panose="05050102010706020507" pitchFamily="18" charset="2"/>
              </a:rPr>
              <a:t> </a:t>
            </a:r>
            <a:r>
              <a:rPr lang="en-GB" sz="1800" dirty="0" err="1">
                <a:effectLst/>
                <a:latin typeface="Times New Roman" panose="02020603050405020304" pitchFamily="18" charset="0"/>
                <a:ea typeface="Times New Roman" panose="02020603050405020304" pitchFamily="18" charset="0"/>
                <a:cs typeface="Symbol" panose="05050102010706020507" pitchFamily="18" charset="2"/>
              </a:rPr>
              <a:t>izvje</a:t>
            </a:r>
            <a:r>
              <a:rPr lang="hr-HR" sz="1800" dirty="0" err="1">
                <a:effectLst/>
                <a:latin typeface="Times New Roman" panose="02020603050405020304" pitchFamily="18" charset="0"/>
                <a:ea typeface="Times New Roman" panose="02020603050405020304" pitchFamily="18" charset="0"/>
                <a:cs typeface="Symbol" panose="05050102010706020507" pitchFamily="18" charset="2"/>
              </a:rPr>
              <a:t>šć</a:t>
            </a:r>
            <a:r>
              <a:rPr lang="en-GB" sz="1800" dirty="0" err="1">
                <a:effectLst/>
                <a:latin typeface="Times New Roman" panose="02020603050405020304" pitchFamily="18" charset="0"/>
                <a:ea typeface="Times New Roman" panose="02020603050405020304" pitchFamily="18" charset="0"/>
                <a:cs typeface="Symbol" panose="05050102010706020507" pitchFamily="18" charset="2"/>
              </a:rPr>
              <a:t>uju</a:t>
            </a:r>
            <a:r>
              <a:rPr lang="en-GB" sz="1800" dirty="0">
                <a:effectLst/>
                <a:latin typeface="Times New Roman" panose="02020603050405020304" pitchFamily="18" charset="0"/>
                <a:ea typeface="Times New Roman" panose="02020603050405020304" pitchFamily="18" charset="0"/>
                <a:cs typeface="Symbol" panose="05050102010706020507" pitchFamily="18" charset="2"/>
              </a:rPr>
              <a:t> de</a:t>
            </a:r>
            <a:r>
              <a:rPr lang="hr-HR" sz="1800" dirty="0">
                <a:effectLst/>
                <a:latin typeface="Times New Roman" panose="02020603050405020304" pitchFamily="18" charset="0"/>
                <a:ea typeface="Times New Roman" panose="02020603050405020304" pitchFamily="18" charset="0"/>
                <a:cs typeface="Symbol" panose="05050102010706020507" pitchFamily="18" charset="2"/>
              </a:rPr>
              <a:t>ž</a:t>
            </a:r>
            <a:r>
              <a:rPr lang="en-GB" sz="1800" dirty="0" err="1">
                <a:effectLst/>
                <a:latin typeface="Times New Roman" panose="02020603050405020304" pitchFamily="18" charset="0"/>
                <a:ea typeface="Times New Roman" panose="02020603050405020304" pitchFamily="18" charset="0"/>
                <a:cs typeface="Symbol" panose="05050102010706020507" pitchFamily="18" charset="2"/>
              </a:rPr>
              <a:t>urnog</a:t>
            </a:r>
            <a:r>
              <a:rPr lang="en-GB" sz="1800" dirty="0">
                <a:effectLst/>
                <a:latin typeface="Times New Roman" panose="02020603050405020304" pitchFamily="18" charset="0"/>
                <a:ea typeface="Times New Roman" panose="02020603050405020304" pitchFamily="18" charset="0"/>
                <a:cs typeface="Symbol" panose="05050102010706020507" pitchFamily="18" charset="2"/>
              </a:rPr>
              <a:t> u</a:t>
            </a:r>
            <a:r>
              <a:rPr lang="hr-HR" sz="1800" dirty="0">
                <a:effectLst/>
                <a:latin typeface="Times New Roman" panose="02020603050405020304" pitchFamily="18" charset="0"/>
                <a:ea typeface="Times New Roman" panose="02020603050405020304" pitchFamily="18" charset="0"/>
                <a:cs typeface="Symbol" panose="05050102010706020507" pitchFamily="18" charset="2"/>
              </a:rPr>
              <a:t>č</a:t>
            </a:r>
            <a:r>
              <a:rPr lang="en-GB" sz="1800" dirty="0" err="1">
                <a:effectLst/>
                <a:latin typeface="Times New Roman" panose="02020603050405020304" pitchFamily="18" charset="0"/>
                <a:ea typeface="Times New Roman" panose="02020603050405020304" pitchFamily="18" charset="0"/>
                <a:cs typeface="Symbol" panose="05050102010706020507" pitchFamily="18" charset="2"/>
              </a:rPr>
              <a:t>itelja</a:t>
            </a:r>
            <a:r>
              <a:rPr lang="en-GB" sz="1800" dirty="0">
                <a:effectLst/>
                <a:latin typeface="Times New Roman" panose="02020603050405020304" pitchFamily="18" charset="0"/>
                <a:ea typeface="Times New Roman" panose="02020603050405020304" pitchFamily="18" charset="0"/>
                <a:cs typeface="Symbol" panose="05050102010706020507" pitchFamily="18" charset="2"/>
              </a:rPr>
              <a:t> </a:t>
            </a:r>
            <a:r>
              <a:rPr lang="en-GB" sz="1800" dirty="0" err="1">
                <a:effectLst/>
                <a:latin typeface="Times New Roman" panose="02020603050405020304" pitchFamily="18" charset="0"/>
                <a:ea typeface="Times New Roman" panose="02020603050405020304" pitchFamily="18" charset="0"/>
                <a:cs typeface="Symbol" panose="05050102010706020507" pitchFamily="18" charset="2"/>
              </a:rPr>
              <a:t>ili</a:t>
            </a:r>
            <a:r>
              <a:rPr lang="en-GB" sz="1800" dirty="0">
                <a:effectLst/>
                <a:latin typeface="Times New Roman" panose="02020603050405020304" pitchFamily="18" charset="0"/>
                <a:ea typeface="Times New Roman" panose="02020603050405020304" pitchFamily="18" charset="0"/>
                <a:cs typeface="Symbol" panose="05050102010706020507" pitchFamily="18" charset="2"/>
              </a:rPr>
              <a:t> </a:t>
            </a:r>
            <a:r>
              <a:rPr lang="en-GB" sz="1800" dirty="0" err="1">
                <a:effectLst/>
                <a:latin typeface="Times New Roman" panose="02020603050405020304" pitchFamily="18" charset="0"/>
                <a:ea typeface="Times New Roman" panose="02020603050405020304" pitchFamily="18" charset="0"/>
                <a:cs typeface="Symbol" panose="05050102010706020507" pitchFamily="18" charset="2"/>
              </a:rPr>
              <a:t>tajnicu</a:t>
            </a:r>
            <a:r>
              <a:rPr lang="hr-HR" sz="1800" dirty="0">
                <a:effectLst/>
                <a:latin typeface="Times New Roman" panose="02020603050405020304" pitchFamily="18" charset="0"/>
                <a:ea typeface="Times New Roman" panose="02020603050405020304" pitchFamily="18" charset="0"/>
                <a:cs typeface="Symbol" panose="05050102010706020507" pitchFamily="18" charset="2"/>
              </a:rPr>
              <a:t>.</a:t>
            </a:r>
          </a:p>
          <a:p>
            <a:pPr marL="342900" marR="179705" lvl="0" indent="-342900" algn="just">
              <a:spcAft>
                <a:spcPts val="0"/>
              </a:spcAft>
              <a:buFont typeface="Symbol" panose="05050102010706020507" pitchFamily="18" charset="2"/>
              <a:buChar char=""/>
              <a:tabLst>
                <a:tab pos="114300" algn="l"/>
              </a:tabLst>
            </a:pPr>
            <a:r>
              <a:rPr lang="hr-HR" sz="1800" dirty="0">
                <a:effectLst/>
                <a:latin typeface="Times New Roman" panose="02020603050405020304" pitchFamily="18" charset="0"/>
                <a:ea typeface="Times New Roman" panose="02020603050405020304" pitchFamily="18" charset="0"/>
                <a:cs typeface="Symbol" panose="05050102010706020507" pitchFamily="18" charset="2"/>
              </a:rPr>
              <a:t> </a:t>
            </a:r>
            <a:r>
              <a:rPr lang="hr-HR" sz="1800" b="1" dirty="0" err="1">
                <a:effectLst/>
                <a:latin typeface="Times New Roman" panose="02020603050405020304" pitchFamily="18" charset="0"/>
                <a:ea typeface="Times New Roman" panose="02020603050405020304" pitchFamily="18" charset="0"/>
                <a:cs typeface="Symbol" panose="05050102010706020507" pitchFamily="18" charset="2"/>
              </a:rPr>
              <a:t>izviješćuje</a:t>
            </a:r>
            <a:r>
              <a:rPr lang="hr-HR" sz="1800" b="1" dirty="0">
                <a:effectLst/>
                <a:latin typeface="Times New Roman" panose="02020603050405020304" pitchFamily="18" charset="0"/>
                <a:ea typeface="Times New Roman" panose="02020603050405020304" pitchFamily="18" charset="0"/>
                <a:cs typeface="Symbol" panose="05050102010706020507" pitchFamily="18" charset="2"/>
              </a:rPr>
              <a:t> razrednika ili predmetnog učitelja, ako uoče da je neki učenik u odjelu izoliran, zlostavljan ili se bilo koji oblik nasilja vrši na njemu, te ukoliko je neki učenik nasilan</a:t>
            </a:r>
            <a:r>
              <a:rPr lang="hr-HR" sz="1800" dirty="0">
                <a:effectLst/>
                <a:latin typeface="Times New Roman" panose="02020603050405020304" pitchFamily="18" charset="0"/>
                <a:ea typeface="Times New Roman" panose="02020603050405020304" pitchFamily="18" charset="0"/>
                <a:cs typeface="Symbol" panose="05050102010706020507" pitchFamily="18" charset="2"/>
              </a:rPr>
              <a:t>.</a:t>
            </a:r>
          </a:p>
          <a:p>
            <a:pPr marL="0" marR="179705" indent="0" algn="ctr">
              <a:spcAft>
                <a:spcPts val="0"/>
              </a:spcAft>
              <a:buNone/>
            </a:pPr>
            <a:r>
              <a:rPr lang="hr-HR" sz="1800" dirty="0">
                <a:effectLst/>
                <a:latin typeface="Times New Roman" panose="02020603050405020304" pitchFamily="18" charset="0"/>
                <a:ea typeface="Times New Roman" panose="02020603050405020304" pitchFamily="18" charset="0"/>
              </a:rPr>
              <a:t>Članak 17.</a:t>
            </a:r>
          </a:p>
          <a:p>
            <a:pPr marR="179705" algn="just"/>
            <a:r>
              <a:rPr lang="hr-HR" sz="1800" dirty="0">
                <a:effectLst/>
                <a:latin typeface="Times New Roman" panose="02020603050405020304" pitchFamily="18" charset="0"/>
                <a:ea typeface="Times New Roman" panose="02020603050405020304" pitchFamily="18" charset="0"/>
              </a:rPr>
              <a:t>Za vrijeme odmora jedan od redara  treba svakog učenika koji se ne pridržava reda,   prijaviti dežurnom učitelju.</a:t>
            </a:r>
          </a:p>
          <a:p>
            <a:pPr marR="179705">
              <a:spcAft>
                <a:spcPts val="0"/>
              </a:spcAft>
            </a:pPr>
            <a:endParaRPr lang="hr-HR" sz="1800" dirty="0">
              <a:effectLst/>
              <a:latin typeface="Times New Roman" panose="02020603050405020304" pitchFamily="18" charset="0"/>
              <a:ea typeface="Times New Roman" panose="02020603050405020304" pitchFamily="18" charset="0"/>
            </a:endParaRPr>
          </a:p>
          <a:p>
            <a:pPr marL="0" marR="179705" indent="0" algn="ctr">
              <a:spcAft>
                <a:spcPts val="0"/>
              </a:spcAft>
              <a:buNone/>
            </a:pPr>
            <a:r>
              <a:rPr lang="hr-HR" sz="1800" dirty="0">
                <a:effectLst/>
                <a:latin typeface="Times New Roman" panose="02020603050405020304" pitchFamily="18" charset="0"/>
                <a:ea typeface="Times New Roman" panose="02020603050405020304" pitchFamily="18" charset="0"/>
              </a:rPr>
              <a:t>Članak 18.</a:t>
            </a:r>
          </a:p>
          <a:p>
            <a:pPr marL="0" marR="179705" indent="0" algn="just">
              <a:buNone/>
            </a:pPr>
            <a:r>
              <a:rPr lang="pl-PL" sz="1800" dirty="0">
                <a:effectLst/>
                <a:latin typeface="Times New Roman" panose="02020603050405020304" pitchFamily="18" charset="0"/>
                <a:ea typeface="Times New Roman" panose="02020603050405020304" pitchFamily="18" charset="0"/>
              </a:rPr>
              <a:t>Redare iz članka 16. ovoga pravilnika </a:t>
            </a:r>
            <a:r>
              <a:rPr lang="pl-PL" sz="1800" b="1" dirty="0">
                <a:effectLst/>
                <a:latin typeface="Times New Roman" panose="02020603050405020304" pitchFamily="18" charset="0"/>
                <a:ea typeface="Times New Roman" panose="02020603050405020304" pitchFamily="18" charset="0"/>
              </a:rPr>
              <a:t>određuje razrednik prema abecednom redu</a:t>
            </a:r>
            <a:r>
              <a:rPr lang="pl-PL" sz="1800" dirty="0">
                <a:effectLst/>
                <a:latin typeface="Times New Roman" panose="02020603050405020304" pitchFamily="18" charset="0"/>
                <a:ea typeface="Times New Roman" panose="02020603050405020304" pitchFamily="18" charset="0"/>
              </a:rPr>
              <a:t>.</a:t>
            </a:r>
            <a:endParaRPr lang="hr-HR" sz="1800" dirty="0">
              <a:effectLst/>
              <a:latin typeface="Times New Roman" panose="02020603050405020304" pitchFamily="18" charset="0"/>
              <a:ea typeface="Times New Roman" panose="02020603050405020304" pitchFamily="18" charset="0"/>
            </a:endParaRPr>
          </a:p>
          <a:p>
            <a:pPr marL="342900" marR="179705" lvl="0" indent="-342900" algn="just">
              <a:spcAft>
                <a:spcPts val="0"/>
              </a:spcAft>
              <a:buFont typeface="Symbol" panose="05050102010706020507" pitchFamily="18" charset="2"/>
              <a:buChar char=""/>
              <a:tabLst>
                <a:tab pos="114300" algn="l"/>
              </a:tabLst>
            </a:pPr>
            <a:endParaRPr lang="hr-HR" sz="1800" dirty="0">
              <a:effectLst/>
              <a:latin typeface="Times New Roman" panose="02020603050405020304" pitchFamily="18" charset="0"/>
              <a:ea typeface="Times New Roman" panose="02020603050405020304" pitchFamily="18" charset="0"/>
              <a:cs typeface="Symbol" panose="05050102010706020507" pitchFamily="18" charset="2"/>
            </a:endParaRPr>
          </a:p>
          <a:p>
            <a:pPr marL="342900" marR="179705" lvl="0" indent="-342900" algn="just">
              <a:spcAft>
                <a:spcPts val="0"/>
              </a:spcAft>
              <a:buFont typeface="Symbol" panose="05050102010706020507" pitchFamily="18" charset="2"/>
              <a:buChar char=""/>
              <a:tabLst>
                <a:tab pos="114300" algn="l"/>
              </a:tabLst>
            </a:pPr>
            <a:endParaRPr lang="hr-HR" sz="1800" dirty="0">
              <a:effectLst/>
              <a:latin typeface="Times New Roman" panose="02020603050405020304" pitchFamily="18" charset="0"/>
              <a:ea typeface="Times New Roman" panose="02020603050405020304" pitchFamily="18" charset="0"/>
              <a:cs typeface="Symbol" panose="05050102010706020507" pitchFamily="18" charset="2"/>
            </a:endParaRPr>
          </a:p>
          <a:p>
            <a:endParaRPr lang="hr-HR" dirty="0"/>
          </a:p>
        </p:txBody>
      </p:sp>
    </p:spTree>
    <p:extLst>
      <p:ext uri="{BB962C8B-B14F-4D97-AF65-F5344CB8AC3E}">
        <p14:creationId xmlns:p14="http://schemas.microsoft.com/office/powerpoint/2010/main" val="3421021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FA06EDED-374E-4EA3-BD97-DD8B657F2429}"/>
              </a:ext>
            </a:extLst>
          </p:cNvPr>
          <p:cNvSpPr>
            <a:spLocks noGrp="1"/>
          </p:cNvSpPr>
          <p:nvPr>
            <p:ph idx="1"/>
          </p:nvPr>
        </p:nvSpPr>
        <p:spPr>
          <a:xfrm>
            <a:off x="616259" y="458464"/>
            <a:ext cx="10986856" cy="5986724"/>
          </a:xfrm>
        </p:spPr>
        <p:txBody>
          <a:bodyPr/>
          <a:lstStyle/>
          <a:p>
            <a:pPr marR="179705" algn="ctr">
              <a:spcAft>
                <a:spcPts val="0"/>
              </a:spcAft>
            </a:pPr>
            <a:r>
              <a:rPr lang="hr-HR" sz="1800" dirty="0">
                <a:effectLst/>
                <a:latin typeface="Times New Roman" panose="02020603050405020304" pitchFamily="18" charset="0"/>
                <a:ea typeface="Times New Roman" panose="02020603050405020304" pitchFamily="18" charset="0"/>
              </a:rPr>
              <a:t>Članak 19.</a:t>
            </a:r>
          </a:p>
          <a:p>
            <a:pPr marR="179705" algn="just">
              <a:spcAft>
                <a:spcPts val="0"/>
              </a:spcAft>
            </a:pPr>
            <a:r>
              <a:rPr lang="hr-HR" sz="1800" b="1" dirty="0">
                <a:effectLst/>
                <a:latin typeface="Times New Roman" panose="02020603050405020304" pitchFamily="18" charset="0"/>
                <a:ea typeface="Times New Roman" panose="02020603050405020304" pitchFamily="18" charset="0"/>
              </a:rPr>
              <a:t>Pravila ponašanja u blagovaonici</a:t>
            </a:r>
            <a:endParaRPr lang="hr-HR" sz="1800" dirty="0">
              <a:effectLst/>
              <a:latin typeface="Times New Roman" panose="02020603050405020304" pitchFamily="18" charset="0"/>
              <a:ea typeface="Times New Roman" panose="02020603050405020304" pitchFamily="18" charset="0"/>
            </a:endParaRPr>
          </a:p>
          <a:p>
            <a:pPr marR="179705" algn="just">
              <a:spcAft>
                <a:spcPts val="0"/>
              </a:spcAft>
            </a:pPr>
            <a:endParaRPr lang="hr-HR" sz="1800" dirty="0">
              <a:effectLst/>
              <a:latin typeface="Times New Roman" panose="02020603050405020304" pitchFamily="18" charset="0"/>
              <a:ea typeface="Times New Roman" panose="02020603050405020304" pitchFamily="18" charset="0"/>
            </a:endParaRPr>
          </a:p>
          <a:p>
            <a:pPr marL="0" marR="179705" indent="0" algn="just">
              <a:buNone/>
            </a:pPr>
            <a:r>
              <a:rPr lang="hr-HR" dirty="0">
                <a:effectLst/>
                <a:latin typeface="Times New Roman" panose="02020603050405020304" pitchFamily="18" charset="0"/>
                <a:ea typeface="Times New Roman" panose="02020603050405020304" pitchFamily="18" charset="0"/>
              </a:rPr>
              <a:t>Učenici mogu objedovati </a:t>
            </a:r>
            <a:r>
              <a:rPr lang="hr-HR" b="1" dirty="0">
                <a:solidFill>
                  <a:srgbClr val="FF0000"/>
                </a:solidFill>
                <a:effectLst/>
                <a:latin typeface="Times New Roman" panose="02020603050405020304" pitchFamily="18" charset="0"/>
                <a:ea typeface="Times New Roman" panose="02020603050405020304" pitchFamily="18" charset="0"/>
              </a:rPr>
              <a:t>samo</a:t>
            </a:r>
            <a:r>
              <a:rPr lang="hr-HR" dirty="0">
                <a:effectLst/>
                <a:latin typeface="Times New Roman" panose="02020603050405020304" pitchFamily="18" charset="0"/>
                <a:ea typeface="Times New Roman" panose="02020603050405020304" pitchFamily="18" charset="0"/>
              </a:rPr>
              <a:t> u blagovaonici. </a:t>
            </a:r>
            <a:r>
              <a:rPr lang="hr-HR" b="1" dirty="0">
                <a:solidFill>
                  <a:srgbClr val="FF0000"/>
                </a:solidFill>
                <a:effectLst/>
                <a:latin typeface="Times New Roman" panose="02020603050405020304" pitchFamily="18" charset="0"/>
                <a:ea typeface="Times New Roman" panose="02020603050405020304" pitchFamily="18" charset="0"/>
              </a:rPr>
              <a:t>Hrana i pribor za jelo ne iznose se iz blagovaonice.</a:t>
            </a:r>
            <a:r>
              <a:rPr lang="hr-HR" dirty="0">
                <a:effectLst/>
                <a:latin typeface="Times New Roman" panose="02020603050405020304" pitchFamily="18" charset="0"/>
                <a:ea typeface="Times New Roman" panose="02020603050405020304" pitchFamily="18" charset="0"/>
              </a:rPr>
              <a:t> U blagovaonicu se ne unose učeničke torbe, jakne i slični predmeti. </a:t>
            </a:r>
            <a:r>
              <a:rPr lang="hr-HR" b="1" dirty="0">
                <a:effectLst/>
                <a:latin typeface="Times New Roman" panose="02020603050405020304" pitchFamily="18" charset="0"/>
                <a:ea typeface="Times New Roman" panose="02020603050405020304" pitchFamily="18" charset="0"/>
              </a:rPr>
              <a:t>5 minuta prije početka odmora redari dolaze po obroke koje raspoređuju po stolovima.</a:t>
            </a:r>
            <a:r>
              <a:rPr lang="hr-HR" dirty="0">
                <a:effectLst/>
                <a:latin typeface="Times New Roman" panose="02020603050405020304" pitchFamily="18" charset="0"/>
                <a:ea typeface="Times New Roman" panose="02020603050405020304" pitchFamily="18" charset="0"/>
              </a:rPr>
              <a:t> Svaki razredni odjel tijekom obroka </a:t>
            </a:r>
            <a:r>
              <a:rPr lang="hr-HR" b="1" dirty="0">
                <a:effectLst/>
                <a:latin typeface="Times New Roman" panose="02020603050405020304" pitchFamily="18" charset="0"/>
                <a:ea typeface="Times New Roman" panose="02020603050405020304" pitchFamily="18" charset="0"/>
              </a:rPr>
              <a:t>sjedi na dogovorenom mjestu</a:t>
            </a:r>
            <a:r>
              <a:rPr lang="hr-HR" dirty="0">
                <a:effectLst/>
                <a:latin typeface="Times New Roman" panose="02020603050405020304" pitchFamily="18" charset="0"/>
                <a:ea typeface="Times New Roman" panose="02020603050405020304" pitchFamily="18" charset="0"/>
              </a:rPr>
              <a:t> u blagovaonici. Učenici </a:t>
            </a:r>
            <a:r>
              <a:rPr lang="hr-HR" b="1" dirty="0">
                <a:effectLst/>
                <a:latin typeface="Times New Roman" panose="02020603050405020304" pitchFamily="18" charset="0"/>
                <a:ea typeface="Times New Roman" panose="02020603050405020304" pitchFamily="18" charset="0"/>
              </a:rPr>
              <a:t>ne smiju</a:t>
            </a:r>
            <a:r>
              <a:rPr lang="hr-HR" dirty="0">
                <a:effectLst/>
                <a:latin typeface="Times New Roman" panose="02020603050405020304" pitchFamily="18" charset="0"/>
                <a:ea typeface="Times New Roman" panose="02020603050405020304" pitchFamily="18" charset="0"/>
              </a:rPr>
              <a:t> ometati druge učenike prilikom objeda, te  </a:t>
            </a:r>
            <a:r>
              <a:rPr lang="hr-HR" b="1" dirty="0">
                <a:effectLst/>
                <a:latin typeface="Times New Roman" panose="02020603050405020304" pitchFamily="18" charset="0"/>
                <a:ea typeface="Times New Roman" panose="02020603050405020304" pitchFamily="18" charset="0"/>
              </a:rPr>
              <a:t>razbacivati  hranu</a:t>
            </a:r>
            <a:r>
              <a:rPr lang="hr-HR" dirty="0">
                <a:effectLst/>
                <a:latin typeface="Times New Roman" panose="02020603050405020304" pitchFamily="18" charset="0"/>
                <a:ea typeface="Times New Roman" panose="02020603050405020304" pitchFamily="18" charset="0"/>
              </a:rPr>
              <a:t>. U slučaju bilo kakvih problema tijekom objeda učenici se obraćaju kuharu/</a:t>
            </a:r>
            <a:r>
              <a:rPr lang="hr-HR" dirty="0" err="1">
                <a:effectLst/>
                <a:latin typeface="Times New Roman" panose="02020603050405020304" pitchFamily="18" charset="0"/>
                <a:ea typeface="Times New Roman" panose="02020603050405020304" pitchFamily="18" charset="0"/>
              </a:rPr>
              <a:t>ici</a:t>
            </a:r>
            <a:r>
              <a:rPr lang="hr-HR" dirty="0">
                <a:effectLst/>
                <a:latin typeface="Times New Roman" panose="02020603050405020304" pitchFamily="18" charset="0"/>
                <a:ea typeface="Times New Roman" panose="02020603050405020304" pitchFamily="18" charset="0"/>
              </a:rPr>
              <a:t> ili dežurnom učitelju. </a:t>
            </a:r>
            <a:r>
              <a:rPr lang="hr-HR" b="1" dirty="0">
                <a:effectLst/>
                <a:latin typeface="Times New Roman" panose="02020603050405020304" pitchFamily="18" charset="0"/>
                <a:ea typeface="Times New Roman" panose="02020603050405020304" pitchFamily="18" charset="0"/>
              </a:rPr>
              <a:t>Nakon obroka učenici namještaju stolice, a redar prikuplja ostatke hrane i pribor za jelo te predaje kuharu/</a:t>
            </a:r>
            <a:r>
              <a:rPr lang="hr-HR" b="1" dirty="0" err="1">
                <a:effectLst/>
                <a:latin typeface="Times New Roman" panose="02020603050405020304" pitchFamily="18" charset="0"/>
                <a:ea typeface="Times New Roman" panose="02020603050405020304" pitchFamily="18" charset="0"/>
              </a:rPr>
              <a:t>ici</a:t>
            </a:r>
            <a:r>
              <a:rPr lang="hr-HR" dirty="0">
                <a:effectLst/>
                <a:latin typeface="Times New Roman" panose="02020603050405020304" pitchFamily="18" charset="0"/>
                <a:ea typeface="Times New Roman" panose="02020603050405020304" pitchFamily="18" charset="0"/>
              </a:rPr>
              <a:t>. Učenici su dužni nakon obroka u miru napustiti blagovaonicu. </a:t>
            </a:r>
          </a:p>
          <a:p>
            <a:endParaRPr lang="hr-HR" dirty="0"/>
          </a:p>
        </p:txBody>
      </p:sp>
    </p:spTree>
    <p:extLst>
      <p:ext uri="{BB962C8B-B14F-4D97-AF65-F5344CB8AC3E}">
        <p14:creationId xmlns:p14="http://schemas.microsoft.com/office/powerpoint/2010/main" val="3089211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FA06EDED-374E-4EA3-BD97-DD8B657F2429}"/>
              </a:ext>
            </a:extLst>
          </p:cNvPr>
          <p:cNvSpPr>
            <a:spLocks noGrp="1"/>
          </p:cNvSpPr>
          <p:nvPr>
            <p:ph idx="1"/>
          </p:nvPr>
        </p:nvSpPr>
        <p:spPr>
          <a:xfrm>
            <a:off x="323295" y="218766"/>
            <a:ext cx="11208798" cy="6004480"/>
          </a:xfrm>
        </p:spPr>
        <p:txBody>
          <a:bodyPr>
            <a:normAutofit/>
          </a:bodyPr>
          <a:lstStyle/>
          <a:p>
            <a:pPr marR="179705" algn="ctr">
              <a:spcAft>
                <a:spcPts val="0"/>
              </a:spcAft>
            </a:pPr>
            <a:r>
              <a:rPr lang="hr-HR" sz="1800" dirty="0">
                <a:effectLst/>
                <a:latin typeface="Times New Roman" panose="02020603050405020304" pitchFamily="18" charset="0"/>
                <a:ea typeface="Times New Roman" panose="02020603050405020304" pitchFamily="18" charset="0"/>
              </a:rPr>
              <a:t>Članak 20.</a:t>
            </a:r>
          </a:p>
          <a:p>
            <a:pPr marR="179705" algn="ctr">
              <a:spcAft>
                <a:spcPts val="0"/>
              </a:spcAft>
            </a:pPr>
            <a:endParaRPr lang="hr-HR" sz="1800" dirty="0">
              <a:effectLst/>
              <a:latin typeface="Times New Roman" panose="02020603050405020304" pitchFamily="18" charset="0"/>
              <a:ea typeface="Times New Roman" panose="02020603050405020304" pitchFamily="18" charset="0"/>
            </a:endParaRPr>
          </a:p>
          <a:p>
            <a:pPr marR="179705" algn="just"/>
            <a:r>
              <a:rPr lang="hr-HR" sz="2400" b="1" dirty="0">
                <a:effectLst/>
                <a:latin typeface="Times New Roman" panose="02020603050405020304" pitchFamily="18" charset="0"/>
                <a:ea typeface="Times New Roman" panose="02020603050405020304" pitchFamily="18" charset="0"/>
              </a:rPr>
              <a:t>Pravila ponašanja u sportskoj dvorani</a:t>
            </a:r>
            <a:endParaRPr lang="hr-HR" sz="2400" dirty="0">
              <a:effectLst/>
              <a:latin typeface="Times New Roman" panose="02020603050405020304" pitchFamily="18" charset="0"/>
              <a:ea typeface="Times New Roman" panose="02020603050405020304" pitchFamily="18" charset="0"/>
            </a:endParaRPr>
          </a:p>
          <a:p>
            <a:pPr marR="179705" algn="ctr">
              <a:spcAft>
                <a:spcPts val="0"/>
              </a:spcAft>
            </a:pPr>
            <a:endParaRPr lang="hr-HR" sz="2400" dirty="0">
              <a:effectLst/>
              <a:latin typeface="Times New Roman" panose="02020603050405020304" pitchFamily="18" charset="0"/>
              <a:ea typeface="Times New Roman" panose="02020603050405020304" pitchFamily="18" charset="0"/>
            </a:endParaRPr>
          </a:p>
          <a:p>
            <a:pPr marR="179705" algn="just"/>
            <a:r>
              <a:rPr lang="hr-HR" sz="2400" dirty="0">
                <a:effectLst/>
                <a:latin typeface="Times New Roman" panose="02020603050405020304" pitchFamily="18" charset="0"/>
                <a:ea typeface="Times New Roman" panose="02020603050405020304" pitchFamily="18" charset="0"/>
              </a:rPr>
              <a:t>Učenici su dužni:</a:t>
            </a:r>
          </a:p>
          <a:p>
            <a:pPr marL="342900" marR="179705" lvl="0" indent="-342900" algn="just">
              <a:spcAft>
                <a:spcPts val="0"/>
              </a:spcAft>
              <a:buFont typeface="Symbol" panose="05050102010706020507" pitchFamily="18" charset="2"/>
              <a:buChar char=""/>
              <a:tabLst>
                <a:tab pos="114300" algn="l"/>
              </a:tabLst>
            </a:pPr>
            <a:r>
              <a:rPr lang="hr-HR" sz="2400" dirty="0">
                <a:effectLst/>
                <a:latin typeface="Times New Roman" panose="02020603050405020304" pitchFamily="18" charset="0"/>
                <a:ea typeface="Times New Roman" panose="02020603050405020304" pitchFamily="18" charset="0"/>
                <a:cs typeface="Symbol" panose="05050102010706020507" pitchFamily="18" charset="2"/>
              </a:rPr>
              <a:t> sportsku dvoranu koristiti </a:t>
            </a:r>
            <a:r>
              <a:rPr lang="hr-HR" sz="2400" b="1" dirty="0">
                <a:effectLst/>
                <a:latin typeface="Times New Roman" panose="02020603050405020304" pitchFamily="18" charset="0"/>
                <a:ea typeface="Times New Roman" panose="02020603050405020304" pitchFamily="18" charset="0"/>
                <a:cs typeface="Symbol" panose="05050102010706020507" pitchFamily="18" charset="2"/>
              </a:rPr>
              <a:t>isključivo pod vodstvom učitelja </a:t>
            </a:r>
          </a:p>
          <a:p>
            <a:pPr marL="342900" marR="179705" lvl="0" indent="-342900" algn="just">
              <a:spcAft>
                <a:spcPts val="0"/>
              </a:spcAft>
              <a:buFont typeface="Symbol" panose="05050102010706020507" pitchFamily="18" charset="2"/>
              <a:buChar char=""/>
              <a:tabLst>
                <a:tab pos="114300" algn="l"/>
              </a:tabLst>
            </a:pPr>
            <a:r>
              <a:rPr lang="hr-HR" sz="2400" dirty="0">
                <a:effectLst/>
                <a:latin typeface="Times New Roman" panose="02020603050405020304" pitchFamily="18" charset="0"/>
                <a:ea typeface="Times New Roman" panose="02020603050405020304" pitchFamily="18" charset="0"/>
                <a:cs typeface="Symbol" panose="05050102010706020507" pitchFamily="18" charset="2"/>
              </a:rPr>
              <a:t> imati </a:t>
            </a:r>
            <a:r>
              <a:rPr lang="hr-HR" sz="2400" b="1" dirty="0">
                <a:effectLst/>
                <a:latin typeface="Times New Roman" panose="02020603050405020304" pitchFamily="18" charset="0"/>
                <a:ea typeface="Times New Roman" panose="02020603050405020304" pitchFamily="18" charset="0"/>
                <a:cs typeface="Symbol" panose="05050102010706020507" pitchFamily="18" charset="2"/>
              </a:rPr>
              <a:t>propisanu sportsku opremu </a:t>
            </a:r>
            <a:r>
              <a:rPr lang="hr-HR" sz="2400" dirty="0">
                <a:effectLst/>
                <a:latin typeface="Times New Roman" panose="02020603050405020304" pitchFamily="18" charset="0"/>
                <a:ea typeface="Times New Roman" panose="02020603050405020304" pitchFamily="18" charset="0"/>
                <a:cs typeface="Symbol" panose="05050102010706020507" pitchFamily="18" charset="2"/>
              </a:rPr>
              <a:t>prema uputama učitelja </a:t>
            </a:r>
          </a:p>
          <a:p>
            <a:pPr marL="342900" marR="179705" lvl="0" indent="-342900" algn="just">
              <a:spcAft>
                <a:spcPts val="0"/>
              </a:spcAft>
              <a:buFont typeface="Symbol" panose="05050102010706020507" pitchFamily="18" charset="2"/>
              <a:buChar char=""/>
              <a:tabLst>
                <a:tab pos="114300" algn="l"/>
              </a:tabLst>
            </a:pPr>
            <a:r>
              <a:rPr lang="hr-HR" sz="2400" dirty="0">
                <a:effectLst/>
                <a:latin typeface="Times New Roman" panose="02020603050405020304" pitchFamily="18" charset="0"/>
                <a:ea typeface="Times New Roman" panose="02020603050405020304" pitchFamily="18" charset="0"/>
                <a:cs typeface="Symbol" panose="05050102010706020507" pitchFamily="18" charset="2"/>
              </a:rPr>
              <a:t>prije ulaska u dvoranu </a:t>
            </a:r>
            <a:r>
              <a:rPr lang="hr-HR" sz="2400" b="1" dirty="0">
                <a:effectLst/>
                <a:latin typeface="Times New Roman" panose="02020603050405020304" pitchFamily="18" charset="0"/>
                <a:ea typeface="Times New Roman" panose="02020603050405020304" pitchFamily="18" charset="0"/>
                <a:cs typeface="Symbol" panose="05050102010706020507" pitchFamily="18" charset="2"/>
              </a:rPr>
              <a:t>u tišini čekati</a:t>
            </a:r>
            <a:r>
              <a:rPr lang="hr-HR" sz="2400" dirty="0">
                <a:effectLst/>
                <a:latin typeface="Times New Roman" panose="02020603050405020304" pitchFamily="18" charset="0"/>
                <a:ea typeface="Times New Roman" panose="02020603050405020304" pitchFamily="18" charset="0"/>
                <a:cs typeface="Symbol" panose="05050102010706020507" pitchFamily="18" charset="2"/>
              </a:rPr>
              <a:t> učitelja</a:t>
            </a:r>
          </a:p>
          <a:p>
            <a:pPr marL="342900" marR="179705" lvl="0" indent="-342900" algn="just">
              <a:spcAft>
                <a:spcPts val="0"/>
              </a:spcAft>
              <a:buFont typeface="Symbol" panose="05050102010706020507" pitchFamily="18" charset="2"/>
              <a:buChar char=""/>
              <a:tabLst>
                <a:tab pos="114300" algn="l"/>
              </a:tabLst>
            </a:pPr>
            <a:r>
              <a:rPr lang="hr-HR" sz="2400" b="1" dirty="0">
                <a:effectLst/>
                <a:latin typeface="Times New Roman" panose="02020603050405020304" pitchFamily="18" charset="0"/>
                <a:ea typeface="Times New Roman" panose="02020603050405020304" pitchFamily="18" charset="0"/>
                <a:cs typeface="Symbol" panose="05050102010706020507" pitchFamily="18" charset="2"/>
              </a:rPr>
              <a:t>odjeću ostavljati u svlačionici</a:t>
            </a:r>
          </a:p>
          <a:p>
            <a:pPr marL="342900" marR="179705" lvl="0" indent="-342900" algn="just">
              <a:spcAft>
                <a:spcPts val="0"/>
              </a:spcAft>
              <a:buFont typeface="Symbol" panose="05050102010706020507" pitchFamily="18" charset="2"/>
              <a:buChar char=""/>
              <a:tabLst>
                <a:tab pos="114300" algn="l"/>
              </a:tabLst>
            </a:pPr>
            <a:r>
              <a:rPr lang="hr-HR" sz="2400" dirty="0">
                <a:effectLst/>
                <a:latin typeface="Times New Roman" panose="02020603050405020304" pitchFamily="18" charset="0"/>
                <a:ea typeface="Times New Roman" panose="02020603050405020304" pitchFamily="18" charset="0"/>
                <a:cs typeface="Symbol" panose="05050102010706020507" pitchFamily="18" charset="2"/>
              </a:rPr>
              <a:t>nakon odlaska s nastave </a:t>
            </a:r>
            <a:r>
              <a:rPr lang="hr-HR" sz="2400" b="1" dirty="0">
                <a:effectLst/>
                <a:latin typeface="Times New Roman" panose="02020603050405020304" pitchFamily="18" charset="0"/>
                <a:ea typeface="Times New Roman" panose="02020603050405020304" pitchFamily="18" charset="0"/>
                <a:cs typeface="Symbol" panose="05050102010706020507" pitchFamily="18" charset="2"/>
              </a:rPr>
              <a:t>ostavljati svlačionice uredne i čiste</a:t>
            </a:r>
          </a:p>
          <a:p>
            <a:pPr marL="342900" marR="179705" lvl="0" indent="-342900" algn="just">
              <a:spcAft>
                <a:spcPts val="0"/>
              </a:spcAft>
              <a:buFont typeface="Symbol" panose="05050102010706020507" pitchFamily="18" charset="2"/>
              <a:buChar char=""/>
              <a:tabLst>
                <a:tab pos="114300" algn="l"/>
              </a:tabLst>
            </a:pPr>
            <a:r>
              <a:rPr lang="hr-HR" sz="2400" b="1" dirty="0">
                <a:effectLst/>
                <a:latin typeface="Times New Roman" panose="02020603050405020304" pitchFamily="18" charset="0"/>
                <a:ea typeface="Times New Roman" panose="02020603050405020304" pitchFamily="18" charset="0"/>
                <a:cs typeface="Symbol" panose="05050102010706020507" pitchFamily="18" charset="2"/>
              </a:rPr>
              <a:t>ne koristiti se sportskim rekvizitima i spravama za vježbanje bez nazočnosti učitelja </a:t>
            </a:r>
            <a:r>
              <a:rPr lang="hr-HR" sz="2400" dirty="0">
                <a:effectLst/>
                <a:latin typeface="Times New Roman" panose="02020603050405020304" pitchFamily="18" charset="0"/>
                <a:ea typeface="Times New Roman" panose="02020603050405020304" pitchFamily="18" charset="0"/>
                <a:cs typeface="Symbol" panose="05050102010706020507" pitchFamily="18" charset="2"/>
              </a:rPr>
              <a:t>ili njegovog odobrenja</a:t>
            </a:r>
          </a:p>
          <a:p>
            <a:pPr marR="179705" algn="just">
              <a:tabLst>
                <a:tab pos="114300" algn="l"/>
              </a:tabLst>
            </a:pPr>
            <a:r>
              <a:rPr lang="hr-HR" sz="2400" dirty="0">
                <a:effectLst/>
                <a:latin typeface="Times New Roman" panose="02020603050405020304" pitchFamily="18" charset="0"/>
                <a:ea typeface="Times New Roman" panose="02020603050405020304" pitchFamily="18" charset="0"/>
              </a:rPr>
              <a:t>Učenicima se </a:t>
            </a:r>
            <a:r>
              <a:rPr lang="hr-HR" sz="2400" b="1" dirty="0">
                <a:effectLst/>
                <a:latin typeface="Times New Roman" panose="02020603050405020304" pitchFamily="18" charset="0"/>
                <a:ea typeface="Times New Roman" panose="02020603050405020304" pitchFamily="18" charset="0"/>
              </a:rPr>
              <a:t>zabranjuje samovoljno dolaženje u prostor dvorane</a:t>
            </a:r>
            <a:r>
              <a:rPr lang="hr-HR" sz="2400" dirty="0">
                <a:effectLst/>
                <a:latin typeface="Times New Roman" panose="02020603050405020304" pitchFamily="18" charset="0"/>
                <a:ea typeface="Times New Roman" panose="02020603050405020304" pitchFamily="18" charset="0"/>
              </a:rPr>
              <a:t> bez nazočnosti učitelja zbog mogućih ozljeda. </a:t>
            </a:r>
          </a:p>
          <a:p>
            <a:endParaRPr lang="hr-HR" dirty="0"/>
          </a:p>
        </p:txBody>
      </p:sp>
    </p:spTree>
    <p:extLst>
      <p:ext uri="{BB962C8B-B14F-4D97-AF65-F5344CB8AC3E}">
        <p14:creationId xmlns:p14="http://schemas.microsoft.com/office/powerpoint/2010/main" val="715396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FA06EDED-374E-4EA3-BD97-DD8B657F2429}"/>
              </a:ext>
            </a:extLst>
          </p:cNvPr>
          <p:cNvSpPr>
            <a:spLocks noGrp="1"/>
          </p:cNvSpPr>
          <p:nvPr>
            <p:ph idx="1"/>
          </p:nvPr>
        </p:nvSpPr>
        <p:spPr>
          <a:xfrm>
            <a:off x="429827" y="564995"/>
            <a:ext cx="11537272" cy="6075501"/>
          </a:xfrm>
        </p:spPr>
        <p:txBody>
          <a:bodyPr/>
          <a:lstStyle/>
          <a:p>
            <a:pPr marL="0" marR="179705" indent="0" algn="ctr">
              <a:spcAft>
                <a:spcPts val="0"/>
              </a:spcAft>
              <a:buNone/>
            </a:pPr>
            <a:r>
              <a:rPr lang="hr-HR" sz="1800" dirty="0">
                <a:effectLst/>
                <a:latin typeface="Times New Roman" panose="02020603050405020304" pitchFamily="18" charset="0"/>
                <a:ea typeface="Times New Roman" panose="02020603050405020304" pitchFamily="18" charset="0"/>
              </a:rPr>
              <a:t>Članak 21.</a:t>
            </a:r>
          </a:p>
          <a:p>
            <a:pPr marL="0" marR="179705" indent="0" algn="ctr">
              <a:spcAft>
                <a:spcPts val="0"/>
              </a:spcAft>
              <a:buNone/>
            </a:pPr>
            <a:r>
              <a:rPr lang="hr-HR" sz="1800" dirty="0">
                <a:effectLst/>
                <a:latin typeface="Times New Roman" panose="02020603050405020304" pitchFamily="18" charset="0"/>
                <a:ea typeface="Times New Roman" panose="02020603050405020304" pitchFamily="18" charset="0"/>
              </a:rPr>
              <a:t> </a:t>
            </a:r>
          </a:p>
          <a:p>
            <a:pPr marL="0" marR="179705" indent="0" algn="just">
              <a:buNone/>
            </a:pPr>
            <a:r>
              <a:rPr lang="hr-HR" sz="1800" b="1" dirty="0">
                <a:effectLst/>
                <a:latin typeface="Times New Roman" panose="02020603050405020304" pitchFamily="18" charset="0"/>
                <a:ea typeface="Times New Roman" panose="02020603050405020304" pitchFamily="18" charset="0"/>
              </a:rPr>
              <a:t>Pravila ponašanja u školskoj knjižnici</a:t>
            </a:r>
            <a:endParaRPr lang="hr-HR" sz="1800" dirty="0">
              <a:effectLst/>
              <a:latin typeface="Times New Roman" panose="02020603050405020304" pitchFamily="18" charset="0"/>
              <a:ea typeface="Times New Roman" panose="02020603050405020304" pitchFamily="18" charset="0"/>
            </a:endParaRPr>
          </a:p>
          <a:p>
            <a:pPr marL="0" marR="179705" indent="0" algn="just">
              <a:buNone/>
            </a:pPr>
            <a:r>
              <a:rPr lang="hr-HR" sz="1800" dirty="0">
                <a:effectLst/>
                <a:latin typeface="Times New Roman" panose="02020603050405020304" pitchFamily="18" charset="0"/>
                <a:ea typeface="Times New Roman" panose="02020603050405020304" pitchFamily="18" charset="0"/>
              </a:rPr>
              <a:t> </a:t>
            </a:r>
          </a:p>
          <a:p>
            <a:pPr marL="0" marR="179705" indent="0" algn="just">
              <a:buNone/>
            </a:pPr>
            <a:r>
              <a:rPr lang="hr-HR" dirty="0">
                <a:effectLst/>
                <a:latin typeface="Times New Roman" panose="02020603050405020304" pitchFamily="18" charset="0"/>
                <a:ea typeface="Times New Roman" panose="02020603050405020304" pitchFamily="18" charset="0"/>
              </a:rPr>
              <a:t>Tijekom boravka u knjižnici učenici se trebaju </a:t>
            </a:r>
            <a:r>
              <a:rPr lang="hr-HR" b="1" dirty="0">
                <a:effectLst/>
                <a:latin typeface="Times New Roman" panose="02020603050405020304" pitchFamily="18" charset="0"/>
                <a:ea typeface="Times New Roman" panose="02020603050405020304" pitchFamily="18" charset="0"/>
              </a:rPr>
              <a:t>ponašati uljudno</a:t>
            </a:r>
            <a:r>
              <a:rPr lang="hr-HR" dirty="0">
                <a:effectLst/>
                <a:latin typeface="Times New Roman" panose="02020603050405020304" pitchFamily="18" charset="0"/>
                <a:ea typeface="Times New Roman" panose="02020603050405020304" pitchFamily="18" charset="0"/>
              </a:rPr>
              <a:t>, stajati u redu dok čekaju knjige, vrlo </a:t>
            </a:r>
            <a:r>
              <a:rPr lang="hr-HR" b="1" dirty="0">
                <a:effectLst/>
                <a:latin typeface="Times New Roman" panose="02020603050405020304" pitchFamily="18" charset="0"/>
                <a:ea typeface="Times New Roman" panose="02020603050405020304" pitchFamily="18" charset="0"/>
              </a:rPr>
              <a:t>tiho razgovarati</a:t>
            </a:r>
            <a:r>
              <a:rPr lang="hr-HR" dirty="0">
                <a:effectLst/>
                <a:latin typeface="Times New Roman" panose="02020603050405020304" pitchFamily="18" charset="0"/>
                <a:ea typeface="Times New Roman" panose="02020603050405020304" pitchFamily="18" charset="0"/>
              </a:rPr>
              <a:t> kako ne bi ometali one koji čitaju te nakon čitanja vratiti knjige i časopise na mjesto.</a:t>
            </a:r>
          </a:p>
          <a:p>
            <a:pPr marR="179705" algn="just"/>
            <a:endParaRPr lang="hr-HR" dirty="0">
              <a:effectLst/>
              <a:latin typeface="Times New Roman" panose="02020603050405020304" pitchFamily="18" charset="0"/>
              <a:ea typeface="Times New Roman" panose="02020603050405020304" pitchFamily="18" charset="0"/>
            </a:endParaRPr>
          </a:p>
          <a:p>
            <a:pPr marL="0" marR="179705" indent="0" algn="just">
              <a:buNone/>
            </a:pPr>
            <a:r>
              <a:rPr lang="hr-HR" dirty="0">
                <a:effectLst/>
                <a:latin typeface="Times New Roman" panose="02020603050405020304" pitchFamily="18" charset="0"/>
                <a:ea typeface="Times New Roman" panose="02020603050405020304" pitchFamily="18" charset="0"/>
              </a:rPr>
              <a:t>Posuđene knjige učenik je obvezan </a:t>
            </a:r>
            <a:r>
              <a:rPr lang="hr-HR" b="1" dirty="0">
                <a:effectLst/>
                <a:latin typeface="Times New Roman" panose="02020603050405020304" pitchFamily="18" charset="0"/>
                <a:ea typeface="Times New Roman" panose="02020603050405020304" pitchFamily="18" charset="0"/>
              </a:rPr>
              <a:t>čuvati i neoštećene pravodobno vratiti</a:t>
            </a:r>
            <a:r>
              <a:rPr lang="hr-HR" dirty="0">
                <a:effectLst/>
                <a:latin typeface="Times New Roman" panose="02020603050405020304" pitchFamily="18" charset="0"/>
                <a:ea typeface="Times New Roman" panose="02020603050405020304" pitchFamily="18" charset="0"/>
              </a:rPr>
              <a:t> (u vrijeme koje odredi knjižničarka). Ukoliko učenik ošteti ili izgubi posuđenu knjigu dužan je </a:t>
            </a:r>
            <a:r>
              <a:rPr lang="hr-HR" b="1" dirty="0">
                <a:effectLst/>
                <a:latin typeface="Times New Roman" panose="02020603050405020304" pitchFamily="18" charset="0"/>
                <a:ea typeface="Times New Roman" panose="02020603050405020304" pitchFamily="18" charset="0"/>
              </a:rPr>
              <a:t>nadoknaditi štetu</a:t>
            </a:r>
            <a:r>
              <a:rPr lang="hr-HR" dirty="0">
                <a:effectLst/>
                <a:latin typeface="Times New Roman" panose="02020603050405020304" pitchFamily="18" charset="0"/>
                <a:ea typeface="Times New Roman" panose="02020603050405020304" pitchFamily="18" charset="0"/>
              </a:rPr>
              <a:t>, o čemu razrednik izvješćuje roditelja/skrbnika učenika koji je dužan nadoknaditi štetu.</a:t>
            </a:r>
          </a:p>
          <a:p>
            <a:endParaRPr lang="hr-HR" dirty="0"/>
          </a:p>
        </p:txBody>
      </p:sp>
    </p:spTree>
    <p:extLst>
      <p:ext uri="{BB962C8B-B14F-4D97-AF65-F5344CB8AC3E}">
        <p14:creationId xmlns:p14="http://schemas.microsoft.com/office/powerpoint/2010/main" val="1844726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7F07ADC-74F7-4365-BCB8-2978A091019D}"/>
              </a:ext>
            </a:extLst>
          </p:cNvPr>
          <p:cNvSpPr>
            <a:spLocks noGrp="1"/>
          </p:cNvSpPr>
          <p:nvPr>
            <p:ph type="title"/>
          </p:nvPr>
        </p:nvSpPr>
        <p:spPr>
          <a:xfrm>
            <a:off x="376561" y="267471"/>
            <a:ext cx="10515600" cy="496010"/>
          </a:xfrm>
        </p:spPr>
        <p:txBody>
          <a:bodyPr>
            <a:normAutofit fontScale="90000"/>
          </a:bodyPr>
          <a:lstStyle/>
          <a:p>
            <a:br>
              <a:rPr lang="hr-HR" sz="1800" b="1" dirty="0">
                <a:effectLst/>
                <a:latin typeface="Times New Roman" panose="02020603050405020304" pitchFamily="18" charset="0"/>
                <a:ea typeface="Times New Roman" panose="02020603050405020304" pitchFamily="18" charset="0"/>
              </a:rPr>
            </a:br>
            <a:r>
              <a:rPr lang="en-GB" sz="1800" b="1" dirty="0">
                <a:effectLst/>
                <a:latin typeface="Times New Roman" panose="02020603050405020304" pitchFamily="18" charset="0"/>
                <a:ea typeface="Times New Roman" panose="02020603050405020304" pitchFamily="18" charset="0"/>
              </a:rPr>
              <a:t>PRAVILA MEĐUSOBNIH ODNOSA UČENIKA</a:t>
            </a:r>
            <a:br>
              <a:rPr lang="hr-HR" sz="1800" dirty="0">
                <a:effectLst/>
                <a:latin typeface="Times New Roman" panose="02020603050405020304" pitchFamily="18" charset="0"/>
                <a:ea typeface="Times New Roman" panose="02020603050405020304" pitchFamily="18" charset="0"/>
              </a:rPr>
            </a:br>
            <a:endParaRPr lang="hr-HR" dirty="0"/>
          </a:p>
        </p:txBody>
      </p:sp>
      <p:sp>
        <p:nvSpPr>
          <p:cNvPr id="3" name="Rezervirano mjesto sadržaja 2">
            <a:extLst>
              <a:ext uri="{FF2B5EF4-FFF2-40B4-BE49-F238E27FC236}">
                <a16:creationId xmlns:a16="http://schemas.microsoft.com/office/drawing/2014/main" id="{FA06EDED-374E-4EA3-BD97-DD8B657F2429}"/>
              </a:ext>
            </a:extLst>
          </p:cNvPr>
          <p:cNvSpPr>
            <a:spLocks noGrp="1"/>
          </p:cNvSpPr>
          <p:nvPr>
            <p:ph idx="1"/>
          </p:nvPr>
        </p:nvSpPr>
        <p:spPr>
          <a:xfrm>
            <a:off x="163496" y="763481"/>
            <a:ext cx="11554288" cy="5827048"/>
          </a:xfrm>
        </p:spPr>
        <p:txBody>
          <a:bodyPr>
            <a:normAutofit fontScale="92500"/>
          </a:bodyPr>
          <a:lstStyle/>
          <a:p>
            <a:pPr marR="179705" algn="ctr">
              <a:spcAft>
                <a:spcPts val="0"/>
              </a:spcAft>
            </a:pPr>
            <a:r>
              <a:rPr lang="hr-HR" sz="1400" dirty="0">
                <a:effectLst/>
                <a:latin typeface="Times New Roman" panose="02020603050405020304" pitchFamily="18" charset="0"/>
                <a:ea typeface="Times New Roman" panose="02020603050405020304" pitchFamily="18" charset="0"/>
              </a:rPr>
              <a:t>Članak 22.</a:t>
            </a:r>
            <a:endParaRPr lang="hr-HR" sz="1200" dirty="0">
              <a:effectLst/>
              <a:latin typeface="Times New Roman" panose="02020603050405020304" pitchFamily="18" charset="0"/>
              <a:ea typeface="Times New Roman" panose="02020603050405020304" pitchFamily="18" charset="0"/>
            </a:endParaRPr>
          </a:p>
          <a:p>
            <a:pPr marR="179705" algn="just">
              <a:spcAft>
                <a:spcPts val="0"/>
              </a:spcAft>
            </a:pPr>
            <a:r>
              <a:rPr lang="hr-HR" sz="1400" b="1" dirty="0">
                <a:effectLst/>
                <a:latin typeface="Times New Roman" panose="02020603050405020304" pitchFamily="18" charset="0"/>
                <a:ea typeface="Times New Roman" panose="02020603050405020304" pitchFamily="18" charset="0"/>
              </a:rPr>
              <a:t>	</a:t>
            </a:r>
            <a:r>
              <a:rPr lang="hr-HR" sz="2400" b="1" dirty="0">
                <a:effectLst/>
                <a:latin typeface="Times New Roman" panose="02020603050405020304" pitchFamily="18" charset="0"/>
                <a:ea typeface="Times New Roman" panose="02020603050405020304" pitchFamily="18" charset="0"/>
              </a:rPr>
              <a:t>U međusobnim odnosima učenici:</a:t>
            </a:r>
            <a:endParaRPr lang="hr-HR" sz="2400" dirty="0">
              <a:effectLst/>
              <a:latin typeface="Times New Roman" panose="02020603050405020304" pitchFamily="18" charset="0"/>
              <a:ea typeface="Times New Roman" panose="02020603050405020304" pitchFamily="18" charset="0"/>
            </a:endParaRPr>
          </a:p>
          <a:p>
            <a:pPr marR="179705" algn="just"/>
            <a:r>
              <a:rPr lang="hr-HR" sz="2400" dirty="0">
                <a:effectLst/>
                <a:latin typeface="Times New Roman" panose="02020603050405020304" pitchFamily="18" charset="0"/>
                <a:ea typeface="Times New Roman" panose="02020603050405020304" pitchFamily="18" charset="0"/>
              </a:rPr>
              <a:t> </a:t>
            </a:r>
          </a:p>
          <a:p>
            <a:pPr marL="1143000" marR="179705" lvl="2" indent="-228600" algn="just">
              <a:spcAft>
                <a:spcPts val="0"/>
              </a:spcAft>
              <a:buFont typeface="Wingdings" panose="05000000000000000000" pitchFamily="2" charset="2"/>
              <a:buChar char=""/>
            </a:pPr>
            <a:r>
              <a:rPr lang="hr-HR" sz="2400" b="1" dirty="0">
                <a:effectLst/>
                <a:latin typeface="Times New Roman" panose="02020603050405020304" pitchFamily="18" charset="0"/>
                <a:ea typeface="Times New Roman" panose="02020603050405020304" pitchFamily="18" charset="0"/>
                <a:cs typeface="Wingdings" panose="05000000000000000000" pitchFamily="2" charset="2"/>
              </a:rPr>
              <a:t>ne smiju ometati</a:t>
            </a:r>
            <a:r>
              <a:rPr lang="hr-HR" sz="2400" dirty="0">
                <a:effectLst/>
                <a:latin typeface="Times New Roman" panose="02020603050405020304" pitchFamily="18" charset="0"/>
                <a:ea typeface="Times New Roman" panose="02020603050405020304" pitchFamily="18" charset="0"/>
                <a:cs typeface="Wingdings" panose="05000000000000000000" pitchFamily="2" charset="2"/>
              </a:rPr>
              <a:t> druge učenike u učenju i praćenju nastave</a:t>
            </a:r>
          </a:p>
          <a:p>
            <a:pPr marL="1143000" marR="179705" lvl="2" indent="-228600" algn="just">
              <a:spcAft>
                <a:spcPts val="0"/>
              </a:spcAft>
              <a:buFont typeface="Wingdings" panose="05000000000000000000" pitchFamily="2" charset="2"/>
              <a:buChar char=""/>
            </a:pPr>
            <a:r>
              <a:rPr lang="hr-HR" sz="2400" dirty="0">
                <a:effectLst/>
                <a:latin typeface="Times New Roman" panose="02020603050405020304" pitchFamily="18" charset="0"/>
                <a:ea typeface="Times New Roman" panose="02020603050405020304" pitchFamily="18" charset="0"/>
                <a:cs typeface="Wingdings" panose="05000000000000000000" pitchFamily="2" charset="2"/>
              </a:rPr>
              <a:t>trebaju </a:t>
            </a:r>
            <a:r>
              <a:rPr lang="hr-HR" sz="2400" b="1" dirty="0">
                <a:effectLst/>
                <a:latin typeface="Times New Roman" panose="02020603050405020304" pitchFamily="18" charset="0"/>
                <a:ea typeface="Times New Roman" panose="02020603050405020304" pitchFamily="18" charset="0"/>
                <a:cs typeface="Wingdings" panose="05000000000000000000" pitchFamily="2" charset="2"/>
              </a:rPr>
              <a:t>pružati pomoć</a:t>
            </a:r>
            <a:r>
              <a:rPr lang="hr-HR" sz="2400" dirty="0">
                <a:effectLst/>
                <a:latin typeface="Times New Roman" panose="02020603050405020304" pitchFamily="18" charset="0"/>
                <a:ea typeface="Times New Roman" panose="02020603050405020304" pitchFamily="18" charset="0"/>
                <a:cs typeface="Wingdings" panose="05000000000000000000" pitchFamily="2" charset="2"/>
              </a:rPr>
              <a:t> drugim učenicima Škole kojima je pomoć potrebna</a:t>
            </a:r>
          </a:p>
          <a:p>
            <a:pPr marL="1143000" marR="179705" lvl="2" indent="-228600" algn="just">
              <a:spcAft>
                <a:spcPts val="0"/>
              </a:spcAft>
              <a:buFont typeface="Wingdings" panose="05000000000000000000" pitchFamily="2" charset="2"/>
              <a:buChar char=""/>
            </a:pPr>
            <a:r>
              <a:rPr lang="hr-HR" sz="2400" dirty="0">
                <a:effectLst/>
                <a:latin typeface="Times New Roman" panose="02020603050405020304" pitchFamily="18" charset="0"/>
                <a:ea typeface="Times New Roman" panose="02020603050405020304" pitchFamily="18" charset="0"/>
                <a:cs typeface="Wingdings" panose="05000000000000000000" pitchFamily="2" charset="2"/>
              </a:rPr>
              <a:t>trebaju se </a:t>
            </a:r>
            <a:r>
              <a:rPr lang="hr-HR" sz="2400" b="1" dirty="0">
                <a:effectLst/>
                <a:latin typeface="Times New Roman" panose="02020603050405020304" pitchFamily="18" charset="0"/>
                <a:ea typeface="Times New Roman" panose="02020603050405020304" pitchFamily="18" charset="0"/>
                <a:cs typeface="Wingdings" panose="05000000000000000000" pitchFamily="2" charset="2"/>
              </a:rPr>
              <a:t>međusobno uvažavati, pomagati i surađivati</a:t>
            </a:r>
          </a:p>
          <a:p>
            <a:pPr marL="1143000" marR="179705" lvl="2" indent="-228600" algn="just">
              <a:spcAft>
                <a:spcPts val="0"/>
              </a:spcAft>
              <a:buFont typeface="Wingdings" panose="05000000000000000000" pitchFamily="2" charset="2"/>
              <a:buChar char=""/>
            </a:pPr>
            <a:r>
              <a:rPr lang="hr-HR" sz="2400" dirty="0">
                <a:effectLst/>
                <a:latin typeface="Times New Roman" panose="02020603050405020304" pitchFamily="18" charset="0"/>
                <a:ea typeface="Times New Roman" panose="02020603050405020304" pitchFamily="18" charset="0"/>
                <a:cs typeface="Wingdings" panose="05000000000000000000" pitchFamily="2" charset="2"/>
              </a:rPr>
              <a:t>trebaju dati primjeren savjet drugim učenicima u skladu s njihovim interesima</a:t>
            </a:r>
          </a:p>
          <a:p>
            <a:pPr marL="1143000" marR="179705" lvl="2" indent="-228600" algn="just">
              <a:spcAft>
                <a:spcPts val="0"/>
              </a:spcAft>
              <a:buFont typeface="Wingdings" panose="05000000000000000000" pitchFamily="2" charset="2"/>
              <a:buChar char=""/>
            </a:pPr>
            <a:r>
              <a:rPr lang="hr-HR" sz="2400" dirty="0">
                <a:effectLst/>
                <a:latin typeface="Times New Roman" panose="02020603050405020304" pitchFamily="18" charset="0"/>
                <a:ea typeface="Times New Roman" panose="02020603050405020304" pitchFamily="18" charset="0"/>
                <a:cs typeface="Wingdings" panose="05000000000000000000" pitchFamily="2" charset="2"/>
              </a:rPr>
              <a:t>dužni su </a:t>
            </a:r>
            <a:r>
              <a:rPr lang="hr-HR" sz="2400" b="1" dirty="0">
                <a:effectLst/>
                <a:latin typeface="Times New Roman" panose="02020603050405020304" pitchFamily="18" charset="0"/>
                <a:ea typeface="Times New Roman" panose="02020603050405020304" pitchFamily="18" charset="0"/>
                <a:cs typeface="Wingdings" panose="05000000000000000000" pitchFamily="2" charset="2"/>
              </a:rPr>
              <a:t>omogućiti drugim učenicima da iznose svoje ideje</a:t>
            </a:r>
            <a:r>
              <a:rPr lang="hr-HR" sz="2400" dirty="0">
                <a:effectLst/>
                <a:latin typeface="Times New Roman" panose="02020603050405020304" pitchFamily="18" charset="0"/>
                <a:ea typeface="Times New Roman" panose="02020603050405020304" pitchFamily="18" charset="0"/>
                <a:cs typeface="Wingdings" panose="05000000000000000000" pitchFamily="2" charset="2"/>
              </a:rPr>
              <a:t>, razmišljanja i stavove</a:t>
            </a:r>
          </a:p>
          <a:p>
            <a:pPr marL="1143000" marR="179705" lvl="2" indent="-228600" algn="just">
              <a:spcAft>
                <a:spcPts val="0"/>
              </a:spcAft>
              <a:buFont typeface="Wingdings" panose="05000000000000000000" pitchFamily="2" charset="2"/>
              <a:buChar char=""/>
            </a:pPr>
            <a:r>
              <a:rPr lang="hr-HR" sz="2400" dirty="0">
                <a:effectLst/>
                <a:latin typeface="Times New Roman" panose="02020603050405020304" pitchFamily="18" charset="0"/>
                <a:ea typeface="Times New Roman" panose="02020603050405020304" pitchFamily="18" charset="0"/>
                <a:cs typeface="Wingdings" panose="05000000000000000000" pitchFamily="2" charset="2"/>
              </a:rPr>
              <a:t>trebaju informirati druge učenike o događajima u Školi</a:t>
            </a:r>
          </a:p>
          <a:p>
            <a:pPr marL="1143000" marR="179705" lvl="2" indent="-228600" algn="just">
              <a:spcAft>
                <a:spcPts val="0"/>
              </a:spcAft>
              <a:buFont typeface="Wingdings" panose="05000000000000000000" pitchFamily="2" charset="2"/>
              <a:buChar char=""/>
            </a:pPr>
            <a:r>
              <a:rPr lang="hr-HR" sz="2400" dirty="0">
                <a:effectLst/>
                <a:latin typeface="Times New Roman" panose="02020603050405020304" pitchFamily="18" charset="0"/>
                <a:ea typeface="Times New Roman" panose="02020603050405020304" pitchFamily="18" charset="0"/>
                <a:cs typeface="Wingdings" panose="05000000000000000000" pitchFamily="2" charset="2"/>
              </a:rPr>
              <a:t>trebaju </a:t>
            </a:r>
            <a:r>
              <a:rPr lang="hr-HR" sz="2400" b="1" dirty="0">
                <a:effectLst/>
                <a:latin typeface="Times New Roman" panose="02020603050405020304" pitchFamily="18" charset="0"/>
                <a:ea typeface="Times New Roman" panose="02020603050405020304" pitchFamily="18" charset="0"/>
                <a:cs typeface="Wingdings" panose="05000000000000000000" pitchFamily="2" charset="2"/>
              </a:rPr>
              <a:t>poštovati i njegovati spolnu ravnopravnost i različite osobnosti</a:t>
            </a:r>
          </a:p>
          <a:p>
            <a:pPr marL="1143000" marR="179705" lvl="2" indent="-228600" algn="just">
              <a:spcAft>
                <a:spcPts val="0"/>
              </a:spcAft>
              <a:buFont typeface="Wingdings" panose="05000000000000000000" pitchFamily="2" charset="2"/>
              <a:buChar char=""/>
            </a:pPr>
            <a:r>
              <a:rPr lang="hr-HR" sz="2400" dirty="0">
                <a:effectLst/>
                <a:latin typeface="Times New Roman" panose="02020603050405020304" pitchFamily="18" charset="0"/>
                <a:ea typeface="Times New Roman" panose="02020603050405020304" pitchFamily="18" charset="0"/>
                <a:cs typeface="Wingdings" panose="05000000000000000000" pitchFamily="2" charset="2"/>
              </a:rPr>
              <a:t>trebaju voditi brigu o potrebama drugih  </a:t>
            </a:r>
          </a:p>
          <a:p>
            <a:pPr marL="1143000" marR="179705" lvl="2" indent="-228600" algn="just">
              <a:spcAft>
                <a:spcPts val="0"/>
              </a:spcAft>
              <a:buFont typeface="Wingdings" panose="05000000000000000000" pitchFamily="2" charset="2"/>
              <a:buChar char=""/>
            </a:pPr>
            <a:r>
              <a:rPr lang="hr-HR" sz="2400" b="1" dirty="0">
                <a:effectLst/>
                <a:latin typeface="Times New Roman" panose="02020603050405020304" pitchFamily="18" charset="0"/>
                <a:ea typeface="Times New Roman" panose="02020603050405020304" pitchFamily="18" charset="0"/>
                <a:cs typeface="Wingdings" panose="05000000000000000000" pitchFamily="2" charset="2"/>
              </a:rPr>
              <a:t>dužni su zaustaviti svako nasilje </a:t>
            </a:r>
          </a:p>
          <a:p>
            <a:pPr marL="1143000" marR="179705" lvl="2" indent="-228600" algn="just">
              <a:spcAft>
                <a:spcPts val="0"/>
              </a:spcAft>
              <a:buFont typeface="Wingdings" panose="05000000000000000000" pitchFamily="2" charset="2"/>
              <a:buChar char=""/>
            </a:pPr>
            <a:r>
              <a:rPr lang="hr-HR" sz="2400" dirty="0">
                <a:effectLst/>
                <a:latin typeface="Times New Roman" panose="02020603050405020304" pitchFamily="18" charset="0"/>
                <a:ea typeface="Times New Roman" panose="02020603050405020304" pitchFamily="18" charset="0"/>
                <a:cs typeface="Wingdings" panose="05000000000000000000" pitchFamily="2" charset="2"/>
              </a:rPr>
              <a:t>trebaju </a:t>
            </a:r>
            <a:r>
              <a:rPr lang="hr-HR" sz="2400" b="1" dirty="0">
                <a:effectLst/>
                <a:latin typeface="Times New Roman" panose="02020603050405020304" pitchFamily="18" charset="0"/>
                <a:ea typeface="Times New Roman" panose="02020603050405020304" pitchFamily="18" charset="0"/>
                <a:cs typeface="Wingdings" panose="05000000000000000000" pitchFamily="2" charset="2"/>
              </a:rPr>
              <a:t>sprječavati ismijavanje, omalovažavanje, te isključivanje</a:t>
            </a:r>
            <a:r>
              <a:rPr lang="hr-HR" sz="2400" dirty="0">
                <a:effectLst/>
                <a:latin typeface="Times New Roman" panose="02020603050405020304" pitchFamily="18" charset="0"/>
                <a:ea typeface="Times New Roman" panose="02020603050405020304" pitchFamily="18" charset="0"/>
                <a:cs typeface="Wingdings" panose="05000000000000000000" pitchFamily="2" charset="2"/>
              </a:rPr>
              <a:t> drugih učenika</a:t>
            </a:r>
          </a:p>
          <a:p>
            <a:pPr marL="1143000" marR="179705" lvl="2" indent="-228600" algn="just">
              <a:spcAft>
                <a:spcPts val="0"/>
              </a:spcAft>
              <a:buFont typeface="Wingdings" panose="05000000000000000000" pitchFamily="2" charset="2"/>
              <a:buChar char=""/>
            </a:pPr>
            <a:r>
              <a:rPr lang="en-GB" sz="2400" b="1" dirty="0">
                <a:effectLst/>
                <a:latin typeface="Times New Roman" panose="02020603050405020304" pitchFamily="18" charset="0"/>
                <a:ea typeface="Times New Roman" panose="02020603050405020304" pitchFamily="18" charset="0"/>
                <a:cs typeface="Wingdings" panose="05000000000000000000" pitchFamily="2" charset="2"/>
              </a:rPr>
              <a:t>me</a:t>
            </a:r>
            <a:r>
              <a:rPr lang="hr-HR" sz="2400" b="1" dirty="0">
                <a:effectLst/>
                <a:latin typeface="Times New Roman" panose="02020603050405020304" pitchFamily="18" charset="0"/>
                <a:ea typeface="Times New Roman" panose="02020603050405020304" pitchFamily="18" charset="0"/>
                <a:cs typeface="Wingdings" panose="05000000000000000000" pitchFamily="2" charset="2"/>
              </a:rPr>
              <a:t>đ</a:t>
            </a:r>
            <a:r>
              <a:rPr lang="en-GB" sz="2400" b="1" dirty="0" err="1">
                <a:effectLst/>
                <a:latin typeface="Times New Roman" panose="02020603050405020304" pitchFamily="18" charset="0"/>
                <a:ea typeface="Times New Roman" panose="02020603050405020304" pitchFamily="18" charset="0"/>
                <a:cs typeface="Wingdings" panose="05000000000000000000" pitchFamily="2" charset="2"/>
              </a:rPr>
              <a:t>usobne</a:t>
            </a:r>
            <a:r>
              <a:rPr lang="en-GB" sz="2400" b="1" dirty="0">
                <a:effectLst/>
                <a:latin typeface="Times New Roman" panose="02020603050405020304" pitchFamily="18" charset="0"/>
                <a:ea typeface="Times New Roman" panose="02020603050405020304" pitchFamily="18" charset="0"/>
                <a:cs typeface="Wingdings" panose="05000000000000000000" pitchFamily="2" charset="2"/>
              </a:rPr>
              <a:t> </a:t>
            </a:r>
            <a:r>
              <a:rPr lang="en-GB" sz="2400" b="1" dirty="0" err="1">
                <a:effectLst/>
                <a:latin typeface="Times New Roman" panose="02020603050405020304" pitchFamily="18" charset="0"/>
                <a:ea typeface="Times New Roman" panose="02020603050405020304" pitchFamily="18" charset="0"/>
                <a:cs typeface="Wingdings" panose="05000000000000000000" pitchFamily="2" charset="2"/>
              </a:rPr>
              <a:t>sporove</a:t>
            </a:r>
            <a:r>
              <a:rPr lang="en-GB" sz="2400" b="1" dirty="0">
                <a:effectLst/>
                <a:latin typeface="Times New Roman" panose="02020603050405020304" pitchFamily="18" charset="0"/>
                <a:ea typeface="Times New Roman" panose="02020603050405020304" pitchFamily="18" charset="0"/>
                <a:cs typeface="Wingdings" panose="05000000000000000000" pitchFamily="2" charset="2"/>
              </a:rPr>
              <a:t> u</a:t>
            </a:r>
            <a:r>
              <a:rPr lang="hr-HR" sz="2400" b="1" dirty="0">
                <a:effectLst/>
                <a:latin typeface="Times New Roman" panose="02020603050405020304" pitchFamily="18" charset="0"/>
                <a:ea typeface="Times New Roman" panose="02020603050405020304" pitchFamily="18" charset="0"/>
                <a:cs typeface="Wingdings" panose="05000000000000000000" pitchFamily="2" charset="2"/>
              </a:rPr>
              <a:t>č</a:t>
            </a:r>
            <a:r>
              <a:rPr lang="en-GB" sz="2400" b="1" dirty="0" err="1">
                <a:effectLst/>
                <a:latin typeface="Times New Roman" panose="02020603050405020304" pitchFamily="18" charset="0"/>
                <a:ea typeface="Times New Roman" panose="02020603050405020304" pitchFamily="18" charset="0"/>
                <a:cs typeface="Wingdings" panose="05000000000000000000" pitchFamily="2" charset="2"/>
              </a:rPr>
              <a:t>enici</a:t>
            </a:r>
            <a:r>
              <a:rPr lang="en-GB" sz="2400" b="1" dirty="0">
                <a:effectLst/>
                <a:latin typeface="Times New Roman" panose="02020603050405020304" pitchFamily="18" charset="0"/>
                <a:ea typeface="Times New Roman" panose="02020603050405020304" pitchFamily="18" charset="0"/>
                <a:cs typeface="Wingdings" panose="05000000000000000000" pitchFamily="2" charset="2"/>
              </a:rPr>
              <a:t> ne </a:t>
            </a:r>
            <a:r>
              <a:rPr lang="en-GB" sz="2400" b="1" dirty="0" err="1">
                <a:effectLst/>
                <a:latin typeface="Times New Roman" panose="02020603050405020304" pitchFamily="18" charset="0"/>
                <a:ea typeface="Times New Roman" panose="02020603050405020304" pitchFamily="18" charset="0"/>
                <a:cs typeface="Wingdings" panose="05000000000000000000" pitchFamily="2" charset="2"/>
              </a:rPr>
              <a:t>smiju</a:t>
            </a:r>
            <a:r>
              <a:rPr lang="en-GB" sz="2400" b="1" dirty="0">
                <a:effectLst/>
                <a:latin typeface="Times New Roman" panose="02020603050405020304" pitchFamily="18" charset="0"/>
                <a:ea typeface="Times New Roman" panose="02020603050405020304" pitchFamily="18" charset="0"/>
                <a:cs typeface="Wingdings" panose="05000000000000000000" pitchFamily="2" charset="2"/>
              </a:rPr>
              <a:t> </a:t>
            </a:r>
            <a:r>
              <a:rPr lang="en-GB" sz="2400" b="1" dirty="0" err="1">
                <a:effectLst/>
                <a:latin typeface="Times New Roman" panose="02020603050405020304" pitchFamily="18" charset="0"/>
                <a:ea typeface="Times New Roman" panose="02020603050405020304" pitchFamily="18" charset="0"/>
                <a:cs typeface="Wingdings" panose="05000000000000000000" pitchFamily="2" charset="2"/>
              </a:rPr>
              <a:t>rje</a:t>
            </a:r>
            <a:r>
              <a:rPr lang="hr-HR" sz="2400" b="1" dirty="0">
                <a:effectLst/>
                <a:latin typeface="Times New Roman" panose="02020603050405020304" pitchFamily="18" charset="0"/>
                <a:ea typeface="Times New Roman" panose="02020603050405020304" pitchFamily="18" charset="0"/>
                <a:cs typeface="Wingdings" panose="05000000000000000000" pitchFamily="2" charset="2"/>
              </a:rPr>
              <a:t>š</a:t>
            </a:r>
            <a:r>
              <a:rPr lang="en-GB" sz="2400" b="1" dirty="0" err="1">
                <a:effectLst/>
                <a:latin typeface="Times New Roman" panose="02020603050405020304" pitchFamily="18" charset="0"/>
                <a:ea typeface="Times New Roman" panose="02020603050405020304" pitchFamily="18" charset="0"/>
                <a:cs typeface="Wingdings" panose="05000000000000000000" pitchFamily="2" charset="2"/>
              </a:rPr>
              <a:t>avati</a:t>
            </a:r>
            <a:r>
              <a:rPr lang="en-GB" sz="2400" b="1" dirty="0">
                <a:effectLst/>
                <a:latin typeface="Times New Roman" panose="02020603050405020304" pitchFamily="18" charset="0"/>
                <a:ea typeface="Times New Roman" panose="02020603050405020304" pitchFamily="18" charset="0"/>
                <a:cs typeface="Wingdings" panose="05000000000000000000" pitchFamily="2" charset="2"/>
              </a:rPr>
              <a:t> </a:t>
            </a:r>
            <a:r>
              <a:rPr lang="en-GB" sz="2400" b="1" dirty="0" err="1">
                <a:effectLst/>
                <a:latin typeface="Times New Roman" panose="02020603050405020304" pitchFamily="18" charset="0"/>
                <a:ea typeface="Times New Roman" panose="02020603050405020304" pitchFamily="18" charset="0"/>
                <a:cs typeface="Wingdings" panose="05000000000000000000" pitchFamily="2" charset="2"/>
              </a:rPr>
              <a:t>sva</a:t>
            </a:r>
            <a:r>
              <a:rPr lang="hr-HR" sz="2400" b="1" dirty="0">
                <a:effectLst/>
                <a:latin typeface="Times New Roman" panose="02020603050405020304" pitchFamily="18" charset="0"/>
                <a:ea typeface="Times New Roman" panose="02020603050405020304" pitchFamily="18" charset="0"/>
                <a:cs typeface="Wingdings" panose="05000000000000000000" pitchFamily="2" charset="2"/>
              </a:rPr>
              <a:t>đ</a:t>
            </a:r>
            <a:r>
              <a:rPr lang="en-GB" sz="2400" b="1" dirty="0">
                <a:effectLst/>
                <a:latin typeface="Times New Roman" panose="02020603050405020304" pitchFamily="18" charset="0"/>
                <a:ea typeface="Times New Roman" panose="02020603050405020304" pitchFamily="18" charset="0"/>
                <a:cs typeface="Wingdings" panose="05000000000000000000" pitchFamily="2" charset="2"/>
              </a:rPr>
              <a:t>om </a:t>
            </a:r>
            <a:r>
              <a:rPr lang="en-GB" sz="2400" b="1" dirty="0" err="1">
                <a:effectLst/>
                <a:latin typeface="Times New Roman" panose="02020603050405020304" pitchFamily="18" charset="0"/>
                <a:ea typeface="Times New Roman" panose="02020603050405020304" pitchFamily="18" charset="0"/>
                <a:cs typeface="Wingdings" panose="05000000000000000000" pitchFamily="2" charset="2"/>
              </a:rPr>
              <a:t>ili</a:t>
            </a:r>
            <a:r>
              <a:rPr lang="en-GB" sz="2400" b="1" dirty="0">
                <a:effectLst/>
                <a:latin typeface="Times New Roman" panose="02020603050405020304" pitchFamily="18" charset="0"/>
                <a:ea typeface="Times New Roman" panose="02020603050405020304" pitchFamily="18" charset="0"/>
                <a:cs typeface="Wingdings" panose="05000000000000000000" pitchFamily="2" charset="2"/>
              </a:rPr>
              <a:t> </a:t>
            </a:r>
            <a:r>
              <a:rPr lang="en-GB" sz="2400" b="1" dirty="0" err="1">
                <a:effectLst/>
                <a:latin typeface="Times New Roman" panose="02020603050405020304" pitchFamily="18" charset="0"/>
                <a:ea typeface="Times New Roman" panose="02020603050405020304" pitchFamily="18" charset="0"/>
                <a:cs typeface="Wingdings" panose="05000000000000000000" pitchFamily="2" charset="2"/>
              </a:rPr>
              <a:t>fizi</a:t>
            </a:r>
            <a:r>
              <a:rPr lang="hr-HR" sz="2400" b="1" dirty="0">
                <a:effectLst/>
                <a:latin typeface="Times New Roman" panose="02020603050405020304" pitchFamily="18" charset="0"/>
                <a:ea typeface="Times New Roman" panose="02020603050405020304" pitchFamily="18" charset="0"/>
                <a:cs typeface="Wingdings" panose="05000000000000000000" pitchFamily="2" charset="2"/>
              </a:rPr>
              <a:t>č</a:t>
            </a:r>
            <a:r>
              <a:rPr lang="en-GB" sz="2400" b="1" dirty="0" err="1">
                <a:effectLst/>
                <a:latin typeface="Times New Roman" panose="02020603050405020304" pitchFamily="18" charset="0"/>
                <a:ea typeface="Times New Roman" panose="02020603050405020304" pitchFamily="18" charset="0"/>
                <a:cs typeface="Wingdings" panose="05000000000000000000" pitchFamily="2" charset="2"/>
              </a:rPr>
              <a:t>kim</a:t>
            </a:r>
            <a:r>
              <a:rPr lang="en-GB" sz="2400" b="1" dirty="0">
                <a:effectLst/>
                <a:latin typeface="Times New Roman" panose="02020603050405020304" pitchFamily="18" charset="0"/>
                <a:ea typeface="Times New Roman" panose="02020603050405020304" pitchFamily="18" charset="0"/>
                <a:cs typeface="Wingdings" panose="05000000000000000000" pitchFamily="2" charset="2"/>
              </a:rPr>
              <a:t> </a:t>
            </a:r>
            <a:r>
              <a:rPr lang="en-GB" sz="2400" b="1" dirty="0" err="1">
                <a:effectLst/>
                <a:latin typeface="Times New Roman" panose="02020603050405020304" pitchFamily="18" charset="0"/>
                <a:ea typeface="Times New Roman" panose="02020603050405020304" pitchFamily="18" charset="0"/>
                <a:cs typeface="Wingdings" panose="05000000000000000000" pitchFamily="2" charset="2"/>
              </a:rPr>
              <a:t>obra</a:t>
            </a:r>
            <a:r>
              <a:rPr lang="hr-HR" sz="2400" b="1" dirty="0">
                <a:effectLst/>
                <a:latin typeface="Times New Roman" panose="02020603050405020304" pitchFamily="18" charset="0"/>
                <a:ea typeface="Times New Roman" panose="02020603050405020304" pitchFamily="18" charset="0"/>
                <a:cs typeface="Wingdings" panose="05000000000000000000" pitchFamily="2" charset="2"/>
              </a:rPr>
              <a:t>č</a:t>
            </a:r>
            <a:r>
              <a:rPr lang="en-GB" sz="2400" b="1" dirty="0" err="1">
                <a:effectLst/>
                <a:latin typeface="Times New Roman" panose="02020603050405020304" pitchFamily="18" charset="0"/>
                <a:ea typeface="Times New Roman" panose="02020603050405020304" pitchFamily="18" charset="0"/>
                <a:cs typeface="Wingdings" panose="05000000000000000000" pitchFamily="2" charset="2"/>
              </a:rPr>
              <a:t>unom</a:t>
            </a:r>
            <a:r>
              <a:rPr lang="hr-HR" sz="2400" dirty="0">
                <a:effectLst/>
                <a:latin typeface="Times New Roman" panose="02020603050405020304" pitchFamily="18" charset="0"/>
                <a:ea typeface="Times New Roman" panose="02020603050405020304" pitchFamily="18" charset="0"/>
                <a:cs typeface="Wingdings" panose="05000000000000000000" pitchFamily="2" charset="2"/>
              </a:rPr>
              <a:t>, </a:t>
            </a:r>
            <a:r>
              <a:rPr lang="en-GB" sz="2400" dirty="0" err="1">
                <a:effectLst/>
                <a:latin typeface="Times New Roman" panose="02020603050405020304" pitchFamily="18" charset="0"/>
                <a:ea typeface="Times New Roman" panose="02020603050405020304" pitchFamily="18" charset="0"/>
                <a:cs typeface="Wingdings" panose="05000000000000000000" pitchFamily="2" charset="2"/>
              </a:rPr>
              <a:t>uvredama</a:t>
            </a:r>
            <a:r>
              <a:rPr lang="hr-HR" sz="2400" dirty="0">
                <a:effectLst/>
                <a:latin typeface="Times New Roman" panose="02020603050405020304" pitchFamily="18" charset="0"/>
                <a:ea typeface="Times New Roman" panose="02020603050405020304" pitchFamily="18" charset="0"/>
                <a:cs typeface="Wingdings" panose="05000000000000000000" pitchFamily="2" charset="2"/>
              </a:rPr>
              <a:t>, š</a:t>
            </a:r>
            <a:r>
              <a:rPr lang="en-GB" sz="2400" dirty="0" err="1">
                <a:effectLst/>
                <a:latin typeface="Times New Roman" panose="02020603050405020304" pitchFamily="18" charset="0"/>
                <a:ea typeface="Times New Roman" panose="02020603050405020304" pitchFamily="18" charset="0"/>
                <a:cs typeface="Wingdings" panose="05000000000000000000" pitchFamily="2" charset="2"/>
              </a:rPr>
              <a:t>irenjem</a:t>
            </a:r>
            <a:r>
              <a:rPr lang="en-GB" sz="2400" dirty="0">
                <a:effectLst/>
                <a:latin typeface="Times New Roman" panose="02020603050405020304" pitchFamily="18" charset="0"/>
                <a:ea typeface="Times New Roman" panose="02020603050405020304" pitchFamily="18" charset="0"/>
                <a:cs typeface="Wingdings" panose="05000000000000000000" pitchFamily="2" charset="2"/>
              </a:rPr>
              <a:t> </a:t>
            </a:r>
            <a:r>
              <a:rPr lang="en-GB" sz="2400" dirty="0" err="1">
                <a:effectLst/>
                <a:latin typeface="Times New Roman" panose="02020603050405020304" pitchFamily="18" charset="0"/>
                <a:ea typeface="Times New Roman" panose="02020603050405020304" pitchFamily="18" charset="0"/>
                <a:cs typeface="Wingdings" panose="05000000000000000000" pitchFamily="2" charset="2"/>
              </a:rPr>
              <a:t>neistina</a:t>
            </a:r>
            <a:r>
              <a:rPr lang="en-GB" sz="2400" dirty="0">
                <a:effectLst/>
                <a:latin typeface="Times New Roman" panose="02020603050405020304" pitchFamily="18" charset="0"/>
                <a:ea typeface="Times New Roman" panose="02020603050405020304" pitchFamily="18" charset="0"/>
                <a:cs typeface="Wingdings" panose="05000000000000000000" pitchFamily="2" charset="2"/>
              </a:rPr>
              <a:t> </a:t>
            </a:r>
            <a:r>
              <a:rPr lang="en-GB" sz="2400" dirty="0" err="1">
                <a:effectLst/>
                <a:latin typeface="Times New Roman" panose="02020603050405020304" pitchFamily="18" charset="0"/>
                <a:ea typeface="Times New Roman" panose="02020603050405020304" pitchFamily="18" charset="0"/>
                <a:cs typeface="Wingdings" panose="05000000000000000000" pitchFamily="2" charset="2"/>
              </a:rPr>
              <a:t>i</a:t>
            </a:r>
            <a:r>
              <a:rPr lang="en-GB" sz="2400" dirty="0">
                <a:effectLst/>
                <a:latin typeface="Times New Roman" panose="02020603050405020304" pitchFamily="18" charset="0"/>
                <a:ea typeface="Times New Roman" panose="02020603050405020304" pitchFamily="18" charset="0"/>
                <a:cs typeface="Wingdings" panose="05000000000000000000" pitchFamily="2" charset="2"/>
              </a:rPr>
              <a:t> </a:t>
            </a:r>
            <a:r>
              <a:rPr lang="en-GB" sz="2400" dirty="0" err="1">
                <a:effectLst/>
                <a:latin typeface="Times New Roman" panose="02020603050405020304" pitchFamily="18" charset="0"/>
                <a:ea typeface="Times New Roman" panose="02020603050405020304" pitchFamily="18" charset="0"/>
                <a:cs typeface="Wingdings" panose="05000000000000000000" pitchFamily="2" charset="2"/>
              </a:rPr>
              <a:t>sl</a:t>
            </a:r>
            <a:r>
              <a:rPr lang="hr-HR" sz="2400" dirty="0">
                <a:effectLst/>
                <a:latin typeface="Times New Roman" panose="02020603050405020304" pitchFamily="18" charset="0"/>
                <a:ea typeface="Times New Roman" panose="02020603050405020304" pitchFamily="18" charset="0"/>
                <a:cs typeface="Wingdings" panose="05000000000000000000" pitchFamily="2" charset="2"/>
              </a:rPr>
              <a:t>.</a:t>
            </a:r>
          </a:p>
          <a:p>
            <a:endParaRPr lang="hr-HR" dirty="0"/>
          </a:p>
        </p:txBody>
      </p:sp>
    </p:spTree>
    <p:extLst>
      <p:ext uri="{BB962C8B-B14F-4D97-AF65-F5344CB8AC3E}">
        <p14:creationId xmlns:p14="http://schemas.microsoft.com/office/powerpoint/2010/main" val="1064240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7F07ADC-74F7-4365-BCB8-2978A091019D}"/>
              </a:ext>
            </a:extLst>
          </p:cNvPr>
          <p:cNvSpPr>
            <a:spLocks noGrp="1"/>
          </p:cNvSpPr>
          <p:nvPr>
            <p:ph type="title"/>
          </p:nvPr>
        </p:nvSpPr>
        <p:spPr>
          <a:xfrm>
            <a:off x="465338" y="220539"/>
            <a:ext cx="10515600" cy="460498"/>
          </a:xfrm>
        </p:spPr>
        <p:txBody>
          <a:bodyPr>
            <a:normAutofit fontScale="90000"/>
          </a:bodyPr>
          <a:lstStyle/>
          <a:p>
            <a:br>
              <a:rPr lang="hr-HR" sz="1800" b="1" dirty="0">
                <a:effectLst/>
                <a:latin typeface="Times New Roman" panose="02020603050405020304" pitchFamily="18" charset="0"/>
                <a:ea typeface="Times New Roman" panose="02020603050405020304" pitchFamily="18" charset="0"/>
              </a:rPr>
            </a:br>
            <a:r>
              <a:rPr lang="hr-HR" sz="1800" b="1" dirty="0">
                <a:effectLst/>
                <a:latin typeface="Times New Roman" panose="02020603050405020304" pitchFamily="18" charset="0"/>
                <a:ea typeface="Times New Roman" panose="02020603050405020304" pitchFamily="18" charset="0"/>
              </a:rPr>
              <a:t>PRAVILA MEĐUSOBNIH ODNOSA UČENIKA I RADNIKA ŠKOLE</a:t>
            </a:r>
            <a:br>
              <a:rPr lang="hr-HR" sz="1800" dirty="0">
                <a:effectLst/>
                <a:latin typeface="Times New Roman" panose="02020603050405020304" pitchFamily="18" charset="0"/>
                <a:ea typeface="Times New Roman" panose="02020603050405020304" pitchFamily="18" charset="0"/>
              </a:rPr>
            </a:br>
            <a:endParaRPr lang="hr-HR" dirty="0"/>
          </a:p>
        </p:txBody>
      </p:sp>
      <p:sp>
        <p:nvSpPr>
          <p:cNvPr id="3" name="Rezervirano mjesto sadržaja 2">
            <a:extLst>
              <a:ext uri="{FF2B5EF4-FFF2-40B4-BE49-F238E27FC236}">
                <a16:creationId xmlns:a16="http://schemas.microsoft.com/office/drawing/2014/main" id="{FA06EDED-374E-4EA3-BD97-DD8B657F2429}"/>
              </a:ext>
            </a:extLst>
          </p:cNvPr>
          <p:cNvSpPr>
            <a:spLocks noGrp="1"/>
          </p:cNvSpPr>
          <p:nvPr>
            <p:ph idx="1"/>
          </p:nvPr>
        </p:nvSpPr>
        <p:spPr>
          <a:xfrm>
            <a:off x="433896" y="610270"/>
            <a:ext cx="11324207" cy="6027191"/>
          </a:xfrm>
        </p:spPr>
        <p:txBody>
          <a:bodyPr>
            <a:normAutofit/>
          </a:bodyPr>
          <a:lstStyle/>
          <a:p>
            <a:pPr marL="0" marR="179705" indent="0" algn="ctr">
              <a:spcAft>
                <a:spcPts val="0"/>
              </a:spcAft>
              <a:buNone/>
            </a:pPr>
            <a:r>
              <a:rPr lang="hr-HR" sz="1800" dirty="0">
                <a:effectLst/>
                <a:latin typeface="Times New Roman" panose="02020603050405020304" pitchFamily="18" charset="0"/>
                <a:ea typeface="Times New Roman" panose="02020603050405020304" pitchFamily="18" charset="0"/>
              </a:rPr>
              <a:t>Članak 23.</a:t>
            </a:r>
          </a:p>
          <a:p>
            <a:pPr marL="0" marR="179705" indent="0" algn="just">
              <a:buNone/>
            </a:pPr>
            <a:r>
              <a:rPr lang="hr-HR" sz="2400" dirty="0">
                <a:effectLst/>
                <a:latin typeface="Times New Roman" panose="02020603050405020304" pitchFamily="18" charset="0"/>
                <a:ea typeface="Times New Roman" panose="02020603050405020304" pitchFamily="18" charset="0"/>
              </a:rPr>
              <a:t>Učenici su dužni </a:t>
            </a:r>
            <a:r>
              <a:rPr lang="hr-HR" sz="2400" b="1" dirty="0">
                <a:effectLst/>
                <a:latin typeface="Times New Roman" panose="02020603050405020304" pitchFamily="18" charset="0"/>
                <a:ea typeface="Times New Roman" panose="02020603050405020304" pitchFamily="18" charset="0"/>
              </a:rPr>
              <a:t>uljudno se odnositi prema učiteljima i drugim radnicima </a:t>
            </a:r>
            <a:r>
              <a:rPr lang="hr-HR" sz="2400" dirty="0">
                <a:effectLst/>
                <a:latin typeface="Times New Roman" panose="02020603050405020304" pitchFamily="18" charset="0"/>
                <a:ea typeface="Times New Roman" panose="02020603050405020304" pitchFamily="18" charset="0"/>
              </a:rPr>
              <a:t>Škole.</a:t>
            </a:r>
          </a:p>
          <a:p>
            <a:pPr marL="0" marR="179705" indent="0" algn="just">
              <a:buNone/>
            </a:pPr>
            <a:r>
              <a:rPr lang="hr-HR" sz="2400" dirty="0">
                <a:effectLst/>
                <a:latin typeface="Times New Roman" panose="02020603050405020304" pitchFamily="18" charset="0"/>
                <a:ea typeface="Times New Roman" panose="02020603050405020304" pitchFamily="18" charset="0"/>
              </a:rPr>
              <a:t>Učenici su dužni </a:t>
            </a:r>
            <a:r>
              <a:rPr lang="hr-HR" sz="2400" b="1" dirty="0">
                <a:effectLst/>
                <a:latin typeface="Times New Roman" panose="02020603050405020304" pitchFamily="18" charset="0"/>
                <a:ea typeface="Times New Roman" panose="02020603050405020304" pitchFamily="18" charset="0"/>
              </a:rPr>
              <a:t>pozdraviti</a:t>
            </a:r>
            <a:r>
              <a:rPr lang="hr-HR" sz="2400" dirty="0">
                <a:effectLst/>
                <a:latin typeface="Times New Roman" panose="02020603050405020304" pitchFamily="18" charset="0"/>
                <a:ea typeface="Times New Roman" panose="02020603050405020304" pitchFamily="18" charset="0"/>
              </a:rPr>
              <a:t> radnike Škole u školskom prostoru i izvan njega.</a:t>
            </a:r>
          </a:p>
          <a:p>
            <a:pPr marL="0" marR="179705" indent="0" algn="just">
              <a:buNone/>
            </a:pPr>
            <a:r>
              <a:rPr lang="hr-HR" sz="2400" dirty="0">
                <a:effectLst/>
                <a:latin typeface="Times New Roman" panose="02020603050405020304" pitchFamily="18" charset="0"/>
                <a:ea typeface="Times New Roman" panose="02020603050405020304" pitchFamily="18" charset="0"/>
              </a:rPr>
              <a:t>Učenici su dužni </a:t>
            </a:r>
            <a:r>
              <a:rPr lang="hr-HR" sz="2400" b="1" dirty="0">
                <a:effectLst/>
                <a:latin typeface="Times New Roman" panose="02020603050405020304" pitchFamily="18" charset="0"/>
                <a:ea typeface="Times New Roman" panose="02020603050405020304" pitchFamily="18" charset="0"/>
              </a:rPr>
              <a:t>ustajanjem pozdraviti osobu koja ulazi u učionicu </a:t>
            </a:r>
            <a:r>
              <a:rPr lang="hr-HR" sz="2400" dirty="0">
                <a:effectLst/>
                <a:latin typeface="Times New Roman" panose="02020603050405020304" pitchFamily="18" charset="0"/>
                <a:ea typeface="Times New Roman" panose="02020603050405020304" pitchFamily="18" charset="0"/>
              </a:rPr>
              <a:t>za vrijeme nastavnog      sata.</a:t>
            </a:r>
          </a:p>
          <a:p>
            <a:pPr marL="0" marR="179705" indent="0" algn="just">
              <a:spcAft>
                <a:spcPts val="0"/>
              </a:spcAft>
              <a:buNone/>
            </a:pPr>
            <a:endParaRPr lang="hr-HR" sz="2400" dirty="0">
              <a:effectLst/>
              <a:latin typeface="Times New Roman" panose="02020603050405020304" pitchFamily="18" charset="0"/>
              <a:ea typeface="Times New Roman" panose="02020603050405020304" pitchFamily="18" charset="0"/>
            </a:endParaRPr>
          </a:p>
          <a:p>
            <a:pPr marL="0" marR="179705" indent="0" algn="ctr">
              <a:spcAft>
                <a:spcPts val="0"/>
              </a:spcAft>
              <a:buNone/>
            </a:pPr>
            <a:r>
              <a:rPr lang="hr-HR" sz="2400" dirty="0">
                <a:effectLst/>
                <a:latin typeface="Times New Roman" panose="02020603050405020304" pitchFamily="18" charset="0"/>
                <a:ea typeface="Times New Roman" panose="02020603050405020304" pitchFamily="18" charset="0"/>
              </a:rPr>
              <a:t>Članak 24.</a:t>
            </a:r>
          </a:p>
          <a:p>
            <a:pPr marL="0" marR="179705" indent="0" algn="just">
              <a:spcAft>
                <a:spcPts val="0"/>
              </a:spcAft>
              <a:buNone/>
            </a:pPr>
            <a:r>
              <a:rPr lang="hr-HR" sz="2400" dirty="0">
                <a:effectLst/>
                <a:latin typeface="Times New Roman" panose="02020603050405020304" pitchFamily="18" charset="0"/>
                <a:ea typeface="Times New Roman" panose="02020603050405020304" pitchFamily="18" charset="0"/>
              </a:rPr>
              <a:t>Kod ulaska ili izlaska u učionicu ili druge prostore Škole, te prilikom kretanja školskim hodnicima i stubama učenici trebaju </a:t>
            </a:r>
            <a:r>
              <a:rPr lang="hr-HR" sz="2400" b="1" dirty="0">
                <a:effectLst/>
                <a:latin typeface="Times New Roman" panose="02020603050405020304" pitchFamily="18" charset="0"/>
                <a:ea typeface="Times New Roman" panose="02020603050405020304" pitchFamily="18" charset="0"/>
              </a:rPr>
              <a:t>dati prednost starijim osobama</a:t>
            </a:r>
            <a:r>
              <a:rPr lang="hr-HR" sz="2400" dirty="0">
                <a:effectLst/>
                <a:latin typeface="Times New Roman" panose="02020603050405020304" pitchFamily="18" charset="0"/>
                <a:ea typeface="Times New Roman" panose="02020603050405020304" pitchFamily="18" charset="0"/>
              </a:rPr>
              <a:t>.</a:t>
            </a:r>
          </a:p>
          <a:p>
            <a:pPr marR="179705" algn="just">
              <a:spcAft>
                <a:spcPts val="0"/>
              </a:spcAft>
            </a:pPr>
            <a:endParaRPr lang="hr-HR" sz="2400" dirty="0">
              <a:effectLst/>
              <a:latin typeface="Times New Roman" panose="02020603050405020304" pitchFamily="18" charset="0"/>
              <a:ea typeface="Times New Roman" panose="02020603050405020304" pitchFamily="18" charset="0"/>
            </a:endParaRPr>
          </a:p>
          <a:p>
            <a:pPr marL="0" marR="179705" indent="0" algn="ctr">
              <a:spcAft>
                <a:spcPts val="0"/>
              </a:spcAft>
              <a:buNone/>
            </a:pPr>
            <a:r>
              <a:rPr lang="hr-HR" sz="2400" dirty="0">
                <a:effectLst/>
                <a:latin typeface="Times New Roman" panose="02020603050405020304" pitchFamily="18" charset="0"/>
                <a:ea typeface="Times New Roman" panose="02020603050405020304" pitchFamily="18" charset="0"/>
              </a:rPr>
              <a:t>Članak 25.</a:t>
            </a:r>
          </a:p>
          <a:p>
            <a:pPr marL="0" marR="179705" indent="0" algn="just">
              <a:buNone/>
            </a:pPr>
            <a:r>
              <a:rPr lang="hr-HR" sz="2400" dirty="0">
                <a:effectLst/>
                <a:latin typeface="Times New Roman" panose="02020603050405020304" pitchFamily="18" charset="0"/>
                <a:ea typeface="Times New Roman" panose="02020603050405020304" pitchFamily="18" charset="0"/>
              </a:rPr>
              <a:t>Kod ulaska u učionicu ili drugi prostor u kojemu se tada održava nastava, učenik </a:t>
            </a:r>
            <a:r>
              <a:rPr lang="hr-HR" sz="2400" b="1" dirty="0">
                <a:effectLst/>
                <a:latin typeface="Times New Roman" panose="02020603050405020304" pitchFamily="18" charset="0"/>
                <a:ea typeface="Times New Roman" panose="02020603050405020304" pitchFamily="18" charset="0"/>
              </a:rPr>
              <a:t>prvo treba pokucati, a zatim tiho ući i priopćiti učitelju razlog dolaska</a:t>
            </a:r>
            <a:r>
              <a:rPr lang="hr-HR" sz="2400" dirty="0">
                <a:effectLst/>
                <a:latin typeface="Times New Roman" panose="02020603050405020304" pitchFamily="18" charset="0"/>
                <a:ea typeface="Times New Roman" panose="02020603050405020304" pitchFamily="18" charset="0"/>
              </a:rPr>
              <a:t>. Zadaću zbog koje je došao, može obaviti uz odobrenje učitelja.</a:t>
            </a:r>
          </a:p>
          <a:p>
            <a:endParaRPr lang="hr-HR" dirty="0"/>
          </a:p>
        </p:txBody>
      </p:sp>
    </p:spTree>
    <p:extLst>
      <p:ext uri="{BB962C8B-B14F-4D97-AF65-F5344CB8AC3E}">
        <p14:creationId xmlns:p14="http://schemas.microsoft.com/office/powerpoint/2010/main" val="2614160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FA06EDED-374E-4EA3-BD97-DD8B657F2429}"/>
              </a:ext>
            </a:extLst>
          </p:cNvPr>
          <p:cNvSpPr>
            <a:spLocks noGrp="1"/>
          </p:cNvSpPr>
          <p:nvPr>
            <p:ph idx="1"/>
          </p:nvPr>
        </p:nvSpPr>
        <p:spPr>
          <a:xfrm>
            <a:off x="914401" y="485097"/>
            <a:ext cx="10520038" cy="5542842"/>
          </a:xfrm>
        </p:spPr>
        <p:txBody>
          <a:bodyPr/>
          <a:lstStyle/>
          <a:p>
            <a:pPr marL="0" marR="179705" indent="0" algn="ctr">
              <a:spcAft>
                <a:spcPts val="0"/>
              </a:spcAft>
              <a:buNone/>
            </a:pPr>
            <a:r>
              <a:rPr lang="hr-HR" sz="2400" dirty="0">
                <a:effectLst/>
                <a:latin typeface="Times New Roman" panose="02020603050405020304" pitchFamily="18" charset="0"/>
                <a:ea typeface="Times New Roman" panose="02020603050405020304" pitchFamily="18" charset="0"/>
              </a:rPr>
              <a:t>Članak 26.</a:t>
            </a:r>
          </a:p>
          <a:p>
            <a:pPr marL="0" indent="0" algn="just">
              <a:buNone/>
            </a:pPr>
            <a:r>
              <a:rPr lang="hr-HR" sz="2400" b="1" dirty="0">
                <a:effectLst/>
                <a:latin typeface="Times New Roman" panose="02020603050405020304" pitchFamily="18" charset="0"/>
                <a:ea typeface="Times New Roman" panose="02020603050405020304" pitchFamily="18" charset="0"/>
              </a:rPr>
              <a:t>Zabranjeno je kažnjavanje učenika udaljavanjem s nastave</a:t>
            </a:r>
            <a:r>
              <a:rPr lang="hr-HR" sz="2400" dirty="0">
                <a:effectLst/>
                <a:latin typeface="Times New Roman" panose="02020603050405020304" pitchFamily="18" charset="0"/>
                <a:ea typeface="Times New Roman" panose="02020603050405020304" pitchFamily="18" charset="0"/>
              </a:rPr>
              <a:t>.</a:t>
            </a:r>
          </a:p>
          <a:p>
            <a:pPr marL="0" indent="0" algn="just">
              <a:buNone/>
            </a:pPr>
            <a:endParaRPr lang="hr-HR" sz="2400" dirty="0">
              <a:effectLst/>
              <a:latin typeface="Times New Roman" panose="02020603050405020304" pitchFamily="18" charset="0"/>
              <a:ea typeface="Times New Roman" panose="02020603050405020304" pitchFamily="18" charset="0"/>
            </a:endParaRPr>
          </a:p>
          <a:p>
            <a:pPr marL="0" indent="0" algn="just">
              <a:buNone/>
            </a:pPr>
            <a:r>
              <a:rPr lang="hr-HR" sz="2400" dirty="0">
                <a:effectLst/>
                <a:latin typeface="Times New Roman" panose="02020603050405020304" pitchFamily="18" charset="0"/>
                <a:ea typeface="Times New Roman" panose="02020603050405020304" pitchFamily="18" charset="0"/>
              </a:rPr>
              <a:t>Učitelj </a:t>
            </a:r>
            <a:r>
              <a:rPr lang="hr-HR" sz="2400" b="1" dirty="0">
                <a:effectLst/>
                <a:latin typeface="Times New Roman" panose="02020603050405020304" pitchFamily="18" charset="0"/>
                <a:ea typeface="Times New Roman" panose="02020603050405020304" pitchFamily="18" charset="0"/>
              </a:rPr>
              <a:t>ne smije iz osobnih razloga za vrijeme nastave slati učenika izvan prostora škole</a:t>
            </a:r>
            <a:r>
              <a:rPr lang="hr-HR" sz="2400" dirty="0">
                <a:effectLst/>
                <a:latin typeface="Times New Roman" panose="02020603050405020304" pitchFamily="18" charset="0"/>
                <a:ea typeface="Times New Roman" panose="02020603050405020304" pitchFamily="18" charset="0"/>
              </a:rPr>
              <a:t>.</a:t>
            </a:r>
          </a:p>
          <a:p>
            <a:pPr marL="0" indent="0" algn="just">
              <a:buNone/>
            </a:pPr>
            <a:r>
              <a:rPr lang="hr-HR" sz="2400" dirty="0">
                <a:effectLst/>
                <a:latin typeface="Times New Roman" panose="02020603050405020304" pitchFamily="18" charset="0"/>
                <a:ea typeface="Times New Roman" panose="02020603050405020304" pitchFamily="18" charset="0"/>
              </a:rPr>
              <a:t>Učenik </a:t>
            </a:r>
            <a:r>
              <a:rPr lang="hr-HR" sz="2400" b="1" dirty="0">
                <a:effectLst/>
                <a:latin typeface="Times New Roman" panose="02020603050405020304" pitchFamily="18" charset="0"/>
                <a:ea typeface="Times New Roman" panose="02020603050405020304" pitchFamily="18" charset="0"/>
              </a:rPr>
              <a:t>ne smije samovoljno napustiti učionicu za vrijeme nastave</a:t>
            </a:r>
            <a:r>
              <a:rPr lang="hr-HR" sz="2400" dirty="0">
                <a:effectLst/>
                <a:latin typeface="Times New Roman" panose="02020603050405020304" pitchFamily="18" charset="0"/>
                <a:ea typeface="Times New Roman" panose="02020603050405020304" pitchFamily="18" charset="0"/>
              </a:rPr>
              <a:t>.</a:t>
            </a:r>
          </a:p>
          <a:p>
            <a:endParaRPr lang="hr-HR" dirty="0"/>
          </a:p>
        </p:txBody>
      </p:sp>
    </p:spTree>
    <p:extLst>
      <p:ext uri="{BB962C8B-B14F-4D97-AF65-F5344CB8AC3E}">
        <p14:creationId xmlns:p14="http://schemas.microsoft.com/office/powerpoint/2010/main" val="135734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7F07ADC-74F7-4365-BCB8-2978A091019D}"/>
              </a:ext>
            </a:extLst>
          </p:cNvPr>
          <p:cNvSpPr>
            <a:spLocks noGrp="1"/>
          </p:cNvSpPr>
          <p:nvPr>
            <p:ph type="title"/>
          </p:nvPr>
        </p:nvSpPr>
        <p:spPr/>
        <p:txBody>
          <a:bodyPr/>
          <a:lstStyle/>
          <a:p>
            <a:r>
              <a:rPr lang="en-GB" sz="1800" b="1" dirty="0">
                <a:effectLst/>
                <a:latin typeface="Times New Roman" panose="02020603050405020304" pitchFamily="18" charset="0"/>
                <a:ea typeface="Times New Roman" panose="02020603050405020304" pitchFamily="18" charset="0"/>
              </a:rPr>
              <a:t>PRAVILA SIGURNOSTI I ZAŠTITE OD SOCIJALNO NEPRIHVATLJIVIH OBLIKA PONAŠANJA, DISKRIMINACIJE, NEPRIJATELJSTVA I NASILJA</a:t>
            </a:r>
            <a:endParaRPr lang="hr-HR" dirty="0"/>
          </a:p>
        </p:txBody>
      </p:sp>
      <p:sp>
        <p:nvSpPr>
          <p:cNvPr id="3" name="Rezervirano mjesto sadržaja 2">
            <a:extLst>
              <a:ext uri="{FF2B5EF4-FFF2-40B4-BE49-F238E27FC236}">
                <a16:creationId xmlns:a16="http://schemas.microsoft.com/office/drawing/2014/main" id="{FA06EDED-374E-4EA3-BD97-DD8B657F2429}"/>
              </a:ext>
            </a:extLst>
          </p:cNvPr>
          <p:cNvSpPr>
            <a:spLocks noGrp="1"/>
          </p:cNvSpPr>
          <p:nvPr>
            <p:ph idx="1"/>
          </p:nvPr>
        </p:nvSpPr>
        <p:spPr>
          <a:xfrm>
            <a:off x="607380" y="1603683"/>
            <a:ext cx="10844813" cy="4823749"/>
          </a:xfrm>
        </p:spPr>
        <p:txBody>
          <a:bodyPr/>
          <a:lstStyle/>
          <a:p>
            <a:pPr marL="0" marR="179705" indent="0" algn="ctr">
              <a:spcAft>
                <a:spcPts val="0"/>
              </a:spcAft>
              <a:buNone/>
            </a:pPr>
            <a:r>
              <a:rPr lang="hr-HR" sz="2400" dirty="0">
                <a:effectLst/>
                <a:latin typeface="Times New Roman" panose="02020603050405020304" pitchFamily="18" charset="0"/>
                <a:ea typeface="Times New Roman" panose="02020603050405020304" pitchFamily="18" charset="0"/>
              </a:rPr>
              <a:t>Članak 27.</a:t>
            </a:r>
          </a:p>
          <a:p>
            <a:pPr marL="0" marR="179705" indent="0" algn="just">
              <a:spcAft>
                <a:spcPts val="0"/>
              </a:spcAft>
              <a:buNone/>
            </a:pPr>
            <a:r>
              <a:rPr lang="hr-HR" sz="2400" dirty="0">
                <a:effectLst/>
                <a:latin typeface="Times New Roman" panose="02020603050405020304" pitchFamily="18" charset="0"/>
                <a:ea typeface="Times New Roman" panose="02020603050405020304" pitchFamily="18" charset="0"/>
              </a:rPr>
              <a:t>Radnici Škole u suradnji s učenicima </a:t>
            </a:r>
            <a:r>
              <a:rPr lang="hr-HR" sz="2400" b="1" dirty="0">
                <a:effectLst/>
                <a:latin typeface="Times New Roman" panose="02020603050405020304" pitchFamily="18" charset="0"/>
                <a:ea typeface="Times New Roman" panose="02020603050405020304" pitchFamily="18" charset="0"/>
              </a:rPr>
              <a:t>dužni su se skrbiti za siguran boravak i rad u Školi</a:t>
            </a:r>
            <a:r>
              <a:rPr lang="hr-HR" sz="2400" dirty="0">
                <a:effectLst/>
                <a:latin typeface="Times New Roman" panose="02020603050405020304" pitchFamily="18" charset="0"/>
                <a:ea typeface="Times New Roman" panose="02020603050405020304" pitchFamily="18" charset="0"/>
              </a:rPr>
              <a:t>.</a:t>
            </a:r>
          </a:p>
          <a:p>
            <a:pPr marL="0" marR="179705" indent="0" algn="ctr">
              <a:spcAft>
                <a:spcPts val="0"/>
              </a:spcAft>
              <a:buNone/>
            </a:pPr>
            <a:r>
              <a:rPr lang="hr-HR" sz="2400" dirty="0">
                <a:effectLst/>
                <a:latin typeface="Times New Roman" panose="02020603050405020304" pitchFamily="18" charset="0"/>
                <a:ea typeface="Times New Roman" panose="02020603050405020304" pitchFamily="18" charset="0"/>
              </a:rPr>
              <a:t> </a:t>
            </a:r>
          </a:p>
          <a:p>
            <a:pPr marL="0" marR="179705" indent="0" algn="ctr">
              <a:spcAft>
                <a:spcPts val="0"/>
              </a:spcAft>
              <a:buNone/>
            </a:pPr>
            <a:r>
              <a:rPr lang="hr-HR" sz="2400" dirty="0">
                <a:effectLst/>
                <a:latin typeface="Times New Roman" panose="02020603050405020304" pitchFamily="18" charset="0"/>
                <a:ea typeface="Times New Roman" panose="02020603050405020304" pitchFamily="18" charset="0"/>
              </a:rPr>
              <a:t>Članak 28.</a:t>
            </a:r>
          </a:p>
          <a:p>
            <a:pPr marL="0" marR="179705" indent="0" algn="just">
              <a:buNone/>
            </a:pPr>
            <a:r>
              <a:rPr lang="hr-HR" sz="2400" dirty="0">
                <a:effectLst/>
                <a:latin typeface="Times New Roman" panose="02020603050405020304" pitchFamily="18" charset="0"/>
                <a:ea typeface="Times New Roman" panose="02020603050405020304" pitchFamily="18" charset="0"/>
              </a:rPr>
              <a:t>U Školi za vrijeme rada </a:t>
            </a:r>
            <a:r>
              <a:rPr lang="hr-HR" sz="2400" b="1" dirty="0">
                <a:effectLst/>
                <a:latin typeface="Times New Roman" panose="02020603050405020304" pitchFamily="18" charset="0"/>
                <a:ea typeface="Times New Roman" panose="02020603050405020304" pitchFamily="18" charset="0"/>
              </a:rPr>
              <a:t>dežuraju učitelji, spremačice i domari</a:t>
            </a:r>
            <a:r>
              <a:rPr lang="hr-HR" sz="2400" dirty="0">
                <a:effectLst/>
                <a:latin typeface="Times New Roman" panose="02020603050405020304" pitchFamily="18" charset="0"/>
                <a:ea typeface="Times New Roman" panose="02020603050405020304" pitchFamily="18" charset="0"/>
              </a:rPr>
              <a:t>.</a:t>
            </a:r>
          </a:p>
          <a:p>
            <a:endParaRPr lang="hr-HR" dirty="0"/>
          </a:p>
        </p:txBody>
      </p:sp>
    </p:spTree>
    <p:extLst>
      <p:ext uri="{BB962C8B-B14F-4D97-AF65-F5344CB8AC3E}">
        <p14:creationId xmlns:p14="http://schemas.microsoft.com/office/powerpoint/2010/main" val="3084714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a:extLst>
              <a:ext uri="{FF2B5EF4-FFF2-40B4-BE49-F238E27FC236}">
                <a16:creationId xmlns:a16="http://schemas.microsoft.com/office/drawing/2014/main" id="{FCB87DAF-C1AD-4A66-AB4F-3ACBB1B26ABF}"/>
              </a:ext>
            </a:extLst>
          </p:cNvPr>
          <p:cNvSpPr txBox="1"/>
          <p:nvPr/>
        </p:nvSpPr>
        <p:spPr>
          <a:xfrm>
            <a:off x="588144" y="2229848"/>
            <a:ext cx="11254667" cy="1323439"/>
          </a:xfrm>
          <a:prstGeom prst="rect">
            <a:avLst/>
          </a:prstGeom>
          <a:noFill/>
        </p:spPr>
        <p:txBody>
          <a:bodyPr wrap="square" rtlCol="0">
            <a:spAutoFit/>
          </a:bodyPr>
          <a:lstStyle/>
          <a:p>
            <a:r>
              <a:rPr lang="hr-HR" sz="4000" b="1" dirty="0"/>
              <a:t>Pravilnik o kriterijima za izricanje pedagoških mjera – skraćeni tabelarni pregled</a:t>
            </a:r>
          </a:p>
        </p:txBody>
      </p:sp>
    </p:spTree>
    <p:extLst>
      <p:ext uri="{BB962C8B-B14F-4D97-AF65-F5344CB8AC3E}">
        <p14:creationId xmlns:p14="http://schemas.microsoft.com/office/powerpoint/2010/main" val="16658359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FA06EDED-374E-4EA3-BD97-DD8B657F2429}"/>
              </a:ext>
            </a:extLst>
          </p:cNvPr>
          <p:cNvSpPr>
            <a:spLocks noGrp="1"/>
          </p:cNvSpPr>
          <p:nvPr>
            <p:ph idx="1"/>
          </p:nvPr>
        </p:nvSpPr>
        <p:spPr>
          <a:xfrm>
            <a:off x="554115" y="627140"/>
            <a:ext cx="10515600" cy="5560596"/>
          </a:xfrm>
        </p:spPr>
        <p:txBody>
          <a:bodyPr/>
          <a:lstStyle/>
          <a:p>
            <a:pPr marL="0" marR="179705" indent="0" algn="just">
              <a:spcAft>
                <a:spcPts val="0"/>
              </a:spcAft>
              <a:buNone/>
            </a:pPr>
            <a:r>
              <a:rPr lang="hr-HR" sz="2000" dirty="0">
                <a:effectLst/>
                <a:latin typeface="Times New Roman" panose="02020603050405020304" pitchFamily="18" charset="0"/>
                <a:ea typeface="Times New Roman" panose="02020603050405020304" pitchFamily="18" charset="0"/>
              </a:rPr>
              <a:t> </a:t>
            </a:r>
          </a:p>
          <a:p>
            <a:pPr marL="0" marR="179705" indent="0" algn="ctr">
              <a:spcAft>
                <a:spcPts val="0"/>
              </a:spcAft>
              <a:buNone/>
            </a:pPr>
            <a:r>
              <a:rPr lang="hr-HR" sz="2000" dirty="0">
                <a:effectLst/>
                <a:latin typeface="Times New Roman" panose="02020603050405020304" pitchFamily="18" charset="0"/>
                <a:ea typeface="Times New Roman" panose="02020603050405020304" pitchFamily="18" charset="0"/>
              </a:rPr>
              <a:t>Članak 32.</a:t>
            </a:r>
          </a:p>
          <a:p>
            <a:pPr marL="0" marR="179705" indent="0" algn="just">
              <a:buNone/>
              <a:tabLst>
                <a:tab pos="-114300" algn="l"/>
              </a:tabLst>
            </a:pPr>
            <a:r>
              <a:rPr lang="hr-HR" sz="2000" b="1" dirty="0">
                <a:effectLst/>
                <a:latin typeface="Times New Roman" panose="02020603050405020304" pitchFamily="18" charset="0"/>
                <a:ea typeface="Times New Roman" panose="02020603050405020304" pitchFamily="18" charset="0"/>
              </a:rPr>
              <a:t>U Školi je svakome zabranjeno izražavanje i poticanje diskriminacije na osnovi rase ili etničke pripadnosti ili boje kože, spola, jezika, vjere, političkog ili drugog uvjerenja, nacionalnog ili socijalnog podrijetla, imovnog stanja, članstva u građanskim udrugama, obrazovanja, društvenog položaja, bračnog ili obiteljskog statusa, dobi, zdravstvenog stanja, invaliditeta, genetskog naslijeđa, rodnog identiteta, izražavanja ili spolne orijentacije</a:t>
            </a:r>
            <a:r>
              <a:rPr lang="hr-HR" sz="2000" dirty="0">
                <a:effectLst/>
                <a:latin typeface="Times New Roman" panose="02020603050405020304" pitchFamily="18" charset="0"/>
                <a:ea typeface="Times New Roman" panose="02020603050405020304" pitchFamily="18" charset="0"/>
              </a:rPr>
              <a:t>.</a:t>
            </a:r>
          </a:p>
          <a:p>
            <a:pPr marL="0" marR="179705" indent="0" algn="just">
              <a:buNone/>
              <a:tabLst>
                <a:tab pos="-114300" algn="l"/>
              </a:tabLst>
            </a:pPr>
            <a:r>
              <a:rPr lang="hr-HR" sz="2000" dirty="0">
                <a:effectLst/>
                <a:latin typeface="Times New Roman" panose="02020603050405020304" pitchFamily="18" charset="0"/>
                <a:ea typeface="Times New Roman" panose="02020603050405020304" pitchFamily="18" charset="0"/>
              </a:rPr>
              <a:t>Svatko tko kod drugih uoči postupanje suprotno stavku 1. ovoga članka, treba svoje saznanje priopćiti nadležnim osobama i institucijama. </a:t>
            </a:r>
            <a:r>
              <a:rPr lang="hr-HR" sz="2000" dirty="0">
                <a:solidFill>
                  <a:srgbClr val="00B050"/>
                </a:solidFill>
                <a:effectLst/>
                <a:latin typeface="Times New Roman" panose="02020603050405020304" pitchFamily="18" charset="0"/>
                <a:ea typeface="Times New Roman" panose="02020603050405020304" pitchFamily="18" charset="0"/>
              </a:rPr>
              <a:t>(vidi čl. 33. slajd 21.)</a:t>
            </a:r>
          </a:p>
          <a:p>
            <a:endParaRPr lang="hr-HR" dirty="0"/>
          </a:p>
        </p:txBody>
      </p:sp>
    </p:spTree>
    <p:extLst>
      <p:ext uri="{BB962C8B-B14F-4D97-AF65-F5344CB8AC3E}">
        <p14:creationId xmlns:p14="http://schemas.microsoft.com/office/powerpoint/2010/main" val="1673354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FA06EDED-374E-4EA3-BD97-DD8B657F2429}"/>
              </a:ext>
            </a:extLst>
          </p:cNvPr>
          <p:cNvSpPr>
            <a:spLocks noGrp="1"/>
          </p:cNvSpPr>
          <p:nvPr>
            <p:ph idx="1"/>
          </p:nvPr>
        </p:nvSpPr>
        <p:spPr>
          <a:xfrm>
            <a:off x="518604" y="538362"/>
            <a:ext cx="10515600" cy="5977847"/>
          </a:xfrm>
        </p:spPr>
        <p:txBody>
          <a:bodyPr/>
          <a:lstStyle/>
          <a:p>
            <a:pPr marL="0" marR="179705" indent="0" algn="ctr">
              <a:spcAft>
                <a:spcPts val="0"/>
              </a:spcAft>
              <a:buNone/>
            </a:pPr>
            <a:r>
              <a:rPr lang="hr-HR" sz="1800" dirty="0">
                <a:effectLst/>
                <a:latin typeface="Times New Roman" panose="02020603050405020304" pitchFamily="18" charset="0"/>
                <a:ea typeface="Times New Roman" panose="02020603050405020304" pitchFamily="18" charset="0"/>
              </a:rPr>
              <a:t>Članak 33.</a:t>
            </a:r>
          </a:p>
          <a:p>
            <a:pPr marL="0" marR="179705" indent="0" algn="just">
              <a:buNone/>
            </a:pPr>
            <a:r>
              <a:rPr lang="hr-HR" sz="2000" dirty="0">
                <a:effectLst/>
                <a:latin typeface="Times New Roman" panose="02020603050405020304" pitchFamily="18" charset="0"/>
                <a:ea typeface="Times New Roman" panose="02020603050405020304" pitchFamily="18" charset="0"/>
              </a:rPr>
              <a:t>U Školi je </a:t>
            </a:r>
            <a:r>
              <a:rPr lang="hr-HR" sz="2000" b="1" dirty="0">
                <a:solidFill>
                  <a:srgbClr val="FF0000"/>
                </a:solidFill>
                <a:effectLst/>
                <a:latin typeface="Times New Roman" panose="02020603050405020304" pitchFamily="18" charset="0"/>
                <a:ea typeface="Times New Roman" panose="02020603050405020304" pitchFamily="18" charset="0"/>
              </a:rPr>
              <a:t>zabranjen svaki oblik nasilja, izražavanja neprijateljstva, nesnošljivosti i drugoga neprimjerenog ponašanja</a:t>
            </a:r>
            <a:r>
              <a:rPr lang="hr-HR" sz="2000" dirty="0">
                <a:effectLst/>
                <a:latin typeface="Times New Roman" panose="02020603050405020304" pitchFamily="18" charset="0"/>
                <a:ea typeface="Times New Roman" panose="02020603050405020304" pitchFamily="18" charset="0"/>
              </a:rPr>
              <a:t>.</a:t>
            </a:r>
          </a:p>
          <a:p>
            <a:pPr marL="0" marR="179705" indent="0" algn="just">
              <a:buNone/>
            </a:pPr>
            <a:r>
              <a:rPr lang="hr-HR" sz="2000" dirty="0">
                <a:solidFill>
                  <a:srgbClr val="00B050"/>
                </a:solidFill>
                <a:effectLst/>
                <a:latin typeface="Times New Roman" panose="02020603050405020304" pitchFamily="18" charset="0"/>
                <a:ea typeface="Times New Roman" panose="02020603050405020304" pitchFamily="18" charset="0"/>
              </a:rPr>
              <a:t>(svako takvo ponašanje biti će evidentirano u e-Dnevnik, obavit će se razgovor s učenikom i roditeljima, obavijestiti MUP i CZS ako je potrebno, te će se postupiti prema </a:t>
            </a:r>
            <a:r>
              <a:rPr lang="hr-HR" sz="20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Pravilniku o kriterijima za izricanje pedagoških mjera </a:t>
            </a:r>
          </a:p>
          <a:p>
            <a:pPr marL="0" marR="179705" indent="0" algn="just">
              <a:buNone/>
            </a:pPr>
            <a:r>
              <a:rPr lang="hr-HR" sz="20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čl. 3. st. 2. točke g) – opomena razrednika</a:t>
            </a:r>
          </a:p>
          <a:p>
            <a:pPr marL="0" marR="179705" indent="0" algn="just">
              <a:buNone/>
            </a:pPr>
            <a:r>
              <a:rPr lang="hr-HR" sz="20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čl. 3. st. 3. točke b) g) – ukor RV</a:t>
            </a:r>
          </a:p>
          <a:p>
            <a:pPr marL="0" marR="179705" indent="0" algn="just">
              <a:buNone/>
            </a:pPr>
            <a:r>
              <a:rPr lang="hr-HR" sz="20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čl. 3. st. 4. točke a) b) f) h)  – strogi ukor UV</a:t>
            </a:r>
          </a:p>
          <a:p>
            <a:pPr marL="0" marR="179705" indent="0" algn="just">
              <a:buNone/>
            </a:pPr>
            <a:r>
              <a:rPr lang="hr-HR" sz="20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čl. 3. st. 5. točke d) e) – preseljenje u drugu školu)</a:t>
            </a:r>
            <a:endParaRPr lang="hr-HR" sz="2000" dirty="0">
              <a:solidFill>
                <a:srgbClr val="00B050"/>
              </a:solidFill>
              <a:effectLst/>
              <a:latin typeface="Times New Roman" panose="02020603050405020304" pitchFamily="18" charset="0"/>
              <a:ea typeface="Times New Roman" panose="02020603050405020304" pitchFamily="18" charset="0"/>
            </a:endParaRPr>
          </a:p>
          <a:p>
            <a:pPr marL="0" marR="179705" indent="0" algn="just">
              <a:buNone/>
            </a:pPr>
            <a:r>
              <a:rPr lang="hr-HR" sz="2000" dirty="0">
                <a:effectLst/>
                <a:latin typeface="Times New Roman" panose="02020603050405020304" pitchFamily="18" charset="0"/>
                <a:ea typeface="Times New Roman" panose="02020603050405020304" pitchFamily="18" charset="0"/>
              </a:rPr>
              <a:t>Svatko je dužan upozoriti osobu koja protupravnim činjenjem krši zabranu iz stavka 1. ovoga članka.</a:t>
            </a:r>
          </a:p>
          <a:p>
            <a:pPr marL="0" marR="179705" indent="0" algn="just">
              <a:buNone/>
            </a:pPr>
            <a:r>
              <a:rPr lang="hr-HR" sz="2000" dirty="0">
                <a:effectLst/>
                <a:latin typeface="Times New Roman" panose="02020603050405020304" pitchFamily="18" charset="0"/>
                <a:ea typeface="Times New Roman" panose="02020603050405020304" pitchFamily="18" charset="0"/>
              </a:rPr>
              <a:t>Kod kršenja pravila učitelj je dužan svakom učeniku pristupiti individualno i spriječiti ili zaustaviti neprimjereno ponašanje. Dozvoljeno je koristiti mjere koje su primjerene dobi učenika, koje potiču na poželjno ponašanje. Mjere ne smiju biti usmjerene na uvredu osobnosti ili tjelesnu povredu.  </a:t>
            </a:r>
          </a:p>
          <a:p>
            <a:endParaRPr lang="hr-HR" dirty="0"/>
          </a:p>
        </p:txBody>
      </p:sp>
    </p:spTree>
    <p:extLst>
      <p:ext uri="{BB962C8B-B14F-4D97-AF65-F5344CB8AC3E}">
        <p14:creationId xmlns:p14="http://schemas.microsoft.com/office/powerpoint/2010/main" val="701263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7F07ADC-74F7-4365-BCB8-2978A091019D}"/>
              </a:ext>
            </a:extLst>
          </p:cNvPr>
          <p:cNvSpPr>
            <a:spLocks noGrp="1"/>
          </p:cNvSpPr>
          <p:nvPr>
            <p:ph type="title"/>
          </p:nvPr>
        </p:nvSpPr>
        <p:spPr>
          <a:xfrm>
            <a:off x="527482" y="223084"/>
            <a:ext cx="10515600" cy="315912"/>
          </a:xfrm>
        </p:spPr>
        <p:txBody>
          <a:bodyPr>
            <a:normAutofit fontScale="90000"/>
          </a:bodyPr>
          <a:lstStyle/>
          <a:p>
            <a:br>
              <a:rPr lang="hr-HR" sz="1800" b="1" dirty="0">
                <a:effectLst/>
                <a:latin typeface="Times New Roman" panose="02020603050405020304" pitchFamily="18" charset="0"/>
                <a:ea typeface="Times New Roman" panose="02020603050405020304" pitchFamily="18" charset="0"/>
              </a:rPr>
            </a:br>
            <a:br>
              <a:rPr lang="hr-HR" sz="1800" b="1" dirty="0">
                <a:effectLst/>
                <a:latin typeface="Times New Roman" panose="02020603050405020304" pitchFamily="18" charset="0"/>
                <a:ea typeface="Times New Roman" panose="02020603050405020304" pitchFamily="18" charset="0"/>
              </a:rPr>
            </a:br>
            <a:r>
              <a:rPr lang="hr-HR" sz="1800" b="1" dirty="0">
                <a:effectLst/>
                <a:latin typeface="Times New Roman" panose="02020603050405020304" pitchFamily="18" charset="0"/>
                <a:ea typeface="Times New Roman" panose="02020603050405020304" pitchFamily="18" charset="0"/>
              </a:rPr>
              <a:t>POSTUPANJE PREMA IMOVINI</a:t>
            </a:r>
            <a:br>
              <a:rPr lang="hr-HR" sz="1800" dirty="0">
                <a:effectLst/>
                <a:latin typeface="Times New Roman" panose="02020603050405020304" pitchFamily="18" charset="0"/>
                <a:ea typeface="Times New Roman" panose="02020603050405020304" pitchFamily="18" charset="0"/>
              </a:rPr>
            </a:br>
            <a:endParaRPr lang="hr-HR" dirty="0"/>
          </a:p>
        </p:txBody>
      </p:sp>
      <p:sp>
        <p:nvSpPr>
          <p:cNvPr id="3" name="Rezervirano mjesto sadržaja 2">
            <a:extLst>
              <a:ext uri="{FF2B5EF4-FFF2-40B4-BE49-F238E27FC236}">
                <a16:creationId xmlns:a16="http://schemas.microsoft.com/office/drawing/2014/main" id="{FA06EDED-374E-4EA3-BD97-DD8B657F2429}"/>
              </a:ext>
            </a:extLst>
          </p:cNvPr>
          <p:cNvSpPr>
            <a:spLocks noGrp="1"/>
          </p:cNvSpPr>
          <p:nvPr>
            <p:ph idx="1"/>
          </p:nvPr>
        </p:nvSpPr>
        <p:spPr>
          <a:xfrm>
            <a:off x="758301" y="742549"/>
            <a:ext cx="10835936" cy="5604985"/>
          </a:xfrm>
        </p:spPr>
        <p:txBody>
          <a:bodyPr>
            <a:normAutofit/>
          </a:bodyPr>
          <a:lstStyle/>
          <a:p>
            <a:pPr marR="179705" algn="ctr">
              <a:spcAft>
                <a:spcPts val="0"/>
              </a:spcAft>
            </a:pPr>
            <a:r>
              <a:rPr lang="hr-HR" sz="1800" dirty="0">
                <a:effectLst/>
                <a:latin typeface="Times New Roman" panose="02020603050405020304" pitchFamily="18" charset="0"/>
                <a:ea typeface="Times New Roman" panose="02020603050405020304" pitchFamily="18" charset="0"/>
              </a:rPr>
              <a:t>Članak 34.</a:t>
            </a:r>
          </a:p>
          <a:p>
            <a:pPr marL="0" indent="0" algn="l">
              <a:buNone/>
            </a:pPr>
            <a:r>
              <a:rPr lang="hr-HR" sz="1800" dirty="0">
                <a:effectLst/>
                <a:latin typeface="Times New Roman" panose="02020603050405020304" pitchFamily="18" charset="0"/>
                <a:ea typeface="Times New Roman" panose="02020603050405020304" pitchFamily="18" charset="0"/>
              </a:rPr>
              <a:t>Učenicima se </a:t>
            </a:r>
            <a:r>
              <a:rPr lang="hr-HR" sz="1800" b="1" dirty="0">
                <a:effectLst/>
                <a:latin typeface="Times New Roman" panose="02020603050405020304" pitchFamily="18" charset="0"/>
                <a:ea typeface="Times New Roman" panose="02020603050405020304" pitchFamily="18" charset="0"/>
              </a:rPr>
              <a:t>ne preporučuje unošenje vrijednih predmeta</a:t>
            </a:r>
            <a:r>
              <a:rPr lang="hr-HR" sz="1800" dirty="0">
                <a:effectLst/>
                <a:latin typeface="Times New Roman" panose="02020603050405020304" pitchFamily="18" charset="0"/>
                <a:ea typeface="Times New Roman" panose="02020603050405020304" pitchFamily="18" charset="0"/>
              </a:rPr>
              <a:t> u školu.</a:t>
            </a:r>
          </a:p>
          <a:p>
            <a:pPr marL="0" indent="0" algn="l">
              <a:buNone/>
            </a:pPr>
            <a:r>
              <a:rPr lang="hr-HR" sz="1800" dirty="0">
                <a:effectLst/>
                <a:latin typeface="Times New Roman" panose="02020603050405020304" pitchFamily="18" charset="0"/>
                <a:ea typeface="Times New Roman" panose="02020603050405020304" pitchFamily="18" charset="0"/>
              </a:rPr>
              <a:t>Škola </a:t>
            </a:r>
            <a:r>
              <a:rPr lang="hr-HR" sz="1800" b="1" dirty="0">
                <a:effectLst/>
                <a:latin typeface="Times New Roman" panose="02020603050405020304" pitchFamily="18" charset="0"/>
                <a:ea typeface="Times New Roman" panose="02020603050405020304" pitchFamily="18" charset="0"/>
              </a:rPr>
              <a:t>neće odgovarati za otuđene stvari učenika na osobnoj imovini</a:t>
            </a:r>
            <a:r>
              <a:rPr lang="hr-HR" sz="1800" dirty="0">
                <a:effectLst/>
                <a:latin typeface="Times New Roman" panose="02020603050405020304" pitchFamily="18" charset="0"/>
                <a:ea typeface="Times New Roman" panose="02020603050405020304" pitchFamily="18" charset="0"/>
              </a:rPr>
              <a:t> učenika ako je u pitanju zlatni nakit, sat, novac, mobitel i drugi slični aparati i drugi predmeti koji nisu u svezi  s obvezama učenika u Školi.</a:t>
            </a:r>
          </a:p>
          <a:p>
            <a:pPr marL="0" marR="179705" indent="0" algn="just">
              <a:buNone/>
            </a:pPr>
            <a:r>
              <a:rPr lang="hr-HR" sz="1800" b="1" dirty="0">
                <a:effectLst/>
                <a:latin typeface="Times New Roman" panose="02020603050405020304" pitchFamily="18" charset="0"/>
                <a:ea typeface="Times New Roman" panose="02020603050405020304" pitchFamily="18" charset="0"/>
              </a:rPr>
              <a:t>Učenici su dužni čuvati udžbenike i druga obrazovna i nastavna sredstva</a:t>
            </a:r>
            <a:r>
              <a:rPr lang="hr-HR" sz="1800" dirty="0">
                <a:effectLst/>
                <a:latin typeface="Times New Roman" panose="02020603050405020304" pitchFamily="18" charset="0"/>
                <a:ea typeface="Times New Roman" panose="02020603050405020304" pitchFamily="18" charset="0"/>
              </a:rPr>
              <a:t>.</a:t>
            </a:r>
          </a:p>
          <a:p>
            <a:pPr marL="0" marR="179705" indent="0" algn="just">
              <a:buNone/>
            </a:pPr>
            <a:r>
              <a:rPr lang="hr-HR" sz="1800" b="1" dirty="0">
                <a:effectLst/>
                <a:latin typeface="Times New Roman" panose="02020603050405020304" pitchFamily="18" charset="0"/>
                <a:ea typeface="Times New Roman" panose="02020603050405020304" pitchFamily="18" charset="0"/>
              </a:rPr>
              <a:t>Kod napuštanja školskog prostora radnici i učenici trebaju ponijeti svoje st</a:t>
            </a:r>
            <a:r>
              <a:rPr lang="hr-HR" sz="1800" dirty="0">
                <a:effectLst/>
                <a:latin typeface="Times New Roman" panose="02020603050405020304" pitchFamily="18" charset="0"/>
                <a:ea typeface="Times New Roman" panose="02020603050405020304" pitchFamily="18" charset="0"/>
              </a:rPr>
              <a:t>vari.</a:t>
            </a:r>
          </a:p>
          <a:p>
            <a:pPr marR="179705" algn="just"/>
            <a:endParaRPr lang="hr-HR" sz="1800" dirty="0">
              <a:effectLst/>
              <a:latin typeface="Times New Roman" panose="02020603050405020304" pitchFamily="18" charset="0"/>
              <a:ea typeface="Times New Roman" panose="02020603050405020304" pitchFamily="18" charset="0"/>
            </a:endParaRPr>
          </a:p>
          <a:p>
            <a:pPr marR="179705" algn="ctr">
              <a:spcAft>
                <a:spcPts val="0"/>
              </a:spcAft>
            </a:pPr>
            <a:r>
              <a:rPr lang="hr-HR" sz="1800" dirty="0">
                <a:effectLst/>
                <a:latin typeface="Times New Roman" panose="02020603050405020304" pitchFamily="18" charset="0"/>
                <a:ea typeface="Times New Roman" panose="02020603050405020304" pitchFamily="18" charset="0"/>
              </a:rPr>
              <a:t>Članak 35.</a:t>
            </a:r>
          </a:p>
          <a:p>
            <a:pPr marL="0" marR="179705" indent="0" algn="just">
              <a:buNone/>
            </a:pPr>
            <a:r>
              <a:rPr lang="hr-HR" sz="1800" dirty="0">
                <a:effectLst/>
                <a:latin typeface="Times New Roman" panose="02020603050405020304" pitchFamily="18" charset="0"/>
                <a:ea typeface="Times New Roman" panose="02020603050405020304" pitchFamily="18" charset="0"/>
              </a:rPr>
              <a:t>Radnici, učenici i druge osobe koje borave u Školi, dužne su se </a:t>
            </a:r>
            <a:r>
              <a:rPr lang="hr-HR" sz="1800" b="1" dirty="0">
                <a:effectLst/>
                <a:latin typeface="Times New Roman" panose="02020603050405020304" pitchFamily="18" charset="0"/>
                <a:ea typeface="Times New Roman" panose="02020603050405020304" pitchFamily="18" charset="0"/>
              </a:rPr>
              <a:t>skrbiti o imovini Škole prema načelu dobroga gospodara</a:t>
            </a:r>
            <a:r>
              <a:rPr lang="hr-HR" sz="1800" dirty="0">
                <a:effectLst/>
                <a:latin typeface="Times New Roman" panose="02020603050405020304" pitchFamily="18" charset="0"/>
                <a:ea typeface="Times New Roman" panose="02020603050405020304" pitchFamily="18" charset="0"/>
              </a:rPr>
              <a:t>. Nakon isteka radnog vremena radnici su dužni uredno pospremiti radne materijale, zatvoriti prozore, isključiti električne aparate i zaključati radne prostorije.</a:t>
            </a:r>
          </a:p>
          <a:p>
            <a:pPr marL="0" marR="179705" indent="0" algn="just">
              <a:buNone/>
            </a:pPr>
            <a:r>
              <a:rPr lang="hr-HR" sz="1800" dirty="0">
                <a:effectLst/>
                <a:latin typeface="Times New Roman" panose="02020603050405020304" pitchFamily="18" charset="0"/>
                <a:ea typeface="Times New Roman" panose="02020603050405020304" pitchFamily="18" charset="0"/>
              </a:rPr>
              <a:t>Svi učenici, radnici škole, roditelji/skrbnici i druge osobe koje borave u školi dužne su </a:t>
            </a:r>
            <a:r>
              <a:rPr lang="hr-HR" sz="1800" b="1" dirty="0">
                <a:effectLst/>
                <a:latin typeface="Times New Roman" panose="02020603050405020304" pitchFamily="18" charset="0"/>
                <a:ea typeface="Times New Roman" panose="02020603050405020304" pitchFamily="18" charset="0"/>
              </a:rPr>
              <a:t>čuvati školsku imovinu</a:t>
            </a:r>
            <a:r>
              <a:rPr lang="hr-HR" sz="1800" dirty="0">
                <a:effectLst/>
                <a:latin typeface="Times New Roman" panose="02020603050405020304" pitchFamily="18" charset="0"/>
                <a:ea typeface="Times New Roman" panose="02020603050405020304" pitchFamily="18" charset="0"/>
              </a:rPr>
              <a:t> kao i osobnu te svaku štetu odmah prijaviti dežurnom učitelju/domaru/spremačici. Dežurni učitelj/domar/spremačica izvještava ravnatelja, stručnu službu ili tajnicu o počinjenoj šteti.</a:t>
            </a:r>
          </a:p>
          <a:p>
            <a:pPr marL="0" marR="179705" indent="0" algn="just">
              <a:buNone/>
            </a:pPr>
            <a:r>
              <a:rPr lang="hr-HR" sz="1800" dirty="0">
                <a:effectLst/>
                <a:latin typeface="Times New Roman" panose="02020603050405020304" pitchFamily="18" charset="0"/>
                <a:ea typeface="Times New Roman" panose="02020603050405020304" pitchFamily="18" charset="0"/>
              </a:rPr>
              <a:t>Nađene stvari učenici i radnici škole predaju dežurnom učitelju ili spremačici koji ih do pronalaženja vlasnika privremeno pohranjuju na određeno mjesto u Školi te obavještavaju učenike sljedeći dan o nađenim stvarima.</a:t>
            </a:r>
          </a:p>
          <a:p>
            <a:endParaRPr lang="hr-HR" dirty="0"/>
          </a:p>
        </p:txBody>
      </p:sp>
    </p:spTree>
    <p:extLst>
      <p:ext uri="{BB962C8B-B14F-4D97-AF65-F5344CB8AC3E}">
        <p14:creationId xmlns:p14="http://schemas.microsoft.com/office/powerpoint/2010/main" val="40435940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FA06EDED-374E-4EA3-BD97-DD8B657F2429}"/>
              </a:ext>
            </a:extLst>
          </p:cNvPr>
          <p:cNvSpPr>
            <a:spLocks noGrp="1"/>
          </p:cNvSpPr>
          <p:nvPr>
            <p:ph idx="1"/>
          </p:nvPr>
        </p:nvSpPr>
        <p:spPr>
          <a:xfrm>
            <a:off x="412072" y="289787"/>
            <a:ext cx="10515600" cy="6199789"/>
          </a:xfrm>
        </p:spPr>
        <p:txBody>
          <a:bodyPr>
            <a:normAutofit fontScale="85000" lnSpcReduction="20000"/>
          </a:bodyPr>
          <a:lstStyle/>
          <a:p>
            <a:pPr marR="179705" algn="ctr">
              <a:spcAft>
                <a:spcPts val="0"/>
              </a:spcAft>
            </a:pPr>
            <a:r>
              <a:rPr lang="hr-HR" sz="1800" dirty="0">
                <a:effectLst/>
                <a:latin typeface="Times New Roman" panose="02020603050405020304" pitchFamily="18" charset="0"/>
                <a:ea typeface="Times New Roman" panose="02020603050405020304" pitchFamily="18" charset="0"/>
              </a:rPr>
              <a:t>Članak 36.</a:t>
            </a:r>
          </a:p>
          <a:p>
            <a:pPr marR="179705" algn="just"/>
            <a:r>
              <a:rPr lang="hr-HR" sz="1800" b="1" dirty="0">
                <a:effectLst/>
                <a:latin typeface="Times New Roman" panose="02020603050405020304" pitchFamily="18" charset="0"/>
                <a:ea typeface="Times New Roman" panose="02020603050405020304" pitchFamily="18" charset="0"/>
              </a:rPr>
              <a:t>Učenik koji u školi namjerno ili zbog krajnje nepažnje uzrokuje štetu Školi, dužan je štetu nadoknaditi</a:t>
            </a:r>
            <a:r>
              <a:rPr lang="hr-HR" sz="1800" dirty="0">
                <a:effectLst/>
                <a:latin typeface="Times New Roman" panose="02020603050405020304" pitchFamily="18" charset="0"/>
                <a:ea typeface="Times New Roman" panose="02020603050405020304" pitchFamily="18" charset="0"/>
              </a:rPr>
              <a:t>, odnosno štetu nadoknađuje roditelj/skrbnik maloljetnog učenika. Svaki učenik, učitelj ili radnik dužan je odmah po saznanju da je štetu prouzročio učenik ili više njih prijaviti štetu dežurnom učitelju, stručnoj službi, ravnatelju ili tajnici kako bi se poduzele radnje radi utvrđivanja nastale štete, naknade i obavještavanja roditelja o šteti i dužnosti naknade štete sukladno Zakonu o obveznim odnosima.</a:t>
            </a:r>
          </a:p>
          <a:p>
            <a:pPr marR="179705" algn="ctr">
              <a:spcAft>
                <a:spcPts val="0"/>
              </a:spcAft>
            </a:pPr>
            <a:r>
              <a:rPr lang="hr-HR" sz="1800" dirty="0">
                <a:effectLst/>
                <a:latin typeface="Times New Roman" panose="02020603050405020304" pitchFamily="18" charset="0"/>
                <a:ea typeface="Times New Roman" panose="02020603050405020304" pitchFamily="18" charset="0"/>
              </a:rPr>
              <a:t>Članak 37.</a:t>
            </a:r>
          </a:p>
          <a:p>
            <a:pPr marL="0" marR="179705" indent="0" algn="l">
              <a:buNone/>
            </a:pPr>
            <a:r>
              <a:rPr lang="hr-HR" sz="1800" b="1" dirty="0">
                <a:effectLst/>
                <a:latin typeface="Times New Roman" panose="02020603050405020304" pitchFamily="18" charset="0"/>
                <a:ea typeface="Times New Roman" panose="02020603050405020304" pitchFamily="18" charset="0"/>
              </a:rPr>
              <a:t>Visina štete utvrđuje se u visini vrijednosti i ugradnje oštećene imovine</a:t>
            </a:r>
            <a:r>
              <a:rPr lang="hr-HR" sz="1800" dirty="0">
                <a:effectLst/>
                <a:latin typeface="Times New Roman" panose="02020603050405020304" pitchFamily="18" charset="0"/>
                <a:ea typeface="Times New Roman" panose="02020603050405020304" pitchFamily="18" charset="0"/>
              </a:rPr>
              <a:t>, odnosno na temelju procjene visine štete ukoliko se ne može utvrditi vrijednost oštećene imovine. Na štetu koju u školi počini učenik procjenu obavlja Povjerenstvo od tri (3) člana koje imenuje ravnatelj.</a:t>
            </a:r>
          </a:p>
          <a:p>
            <a:pPr marR="179705" algn="l"/>
            <a:r>
              <a:rPr lang="hr-HR" sz="1800" b="1" dirty="0">
                <a:effectLst/>
                <a:latin typeface="Times New Roman" panose="02020603050405020304" pitchFamily="18" charset="0"/>
                <a:ea typeface="Times New Roman" panose="02020603050405020304" pitchFamily="18" charset="0"/>
              </a:rPr>
              <a:t>Roditelj/skrbnik je dužan štetu nadoknaditi u roku od 8 dana</a:t>
            </a:r>
            <a:r>
              <a:rPr lang="hr-HR" sz="1800" dirty="0">
                <a:effectLst/>
                <a:latin typeface="Times New Roman" panose="02020603050405020304" pitchFamily="18" charset="0"/>
                <a:ea typeface="Times New Roman" panose="02020603050405020304" pitchFamily="18" charset="0"/>
              </a:rPr>
              <a:t>.</a:t>
            </a:r>
          </a:p>
          <a:p>
            <a:pPr marR="179705" algn="l"/>
            <a:r>
              <a:rPr lang="hr-HR" sz="1800" b="1" dirty="0">
                <a:effectLst/>
                <a:latin typeface="Times New Roman" panose="02020603050405020304" pitchFamily="18" charset="0"/>
                <a:ea typeface="Times New Roman" panose="02020603050405020304" pitchFamily="18" charset="0"/>
              </a:rPr>
              <a:t>O pravodobnoj naknadi štete skrbi razrednik i ravnatelj</a:t>
            </a:r>
            <a:r>
              <a:rPr lang="hr-HR" sz="1800" dirty="0">
                <a:effectLst/>
                <a:latin typeface="Times New Roman" panose="02020603050405020304" pitchFamily="18" charset="0"/>
                <a:ea typeface="Times New Roman" panose="02020603050405020304" pitchFamily="18" charset="0"/>
              </a:rPr>
              <a:t>.</a:t>
            </a:r>
          </a:p>
          <a:p>
            <a:pPr marR="179705" algn="l"/>
            <a:r>
              <a:rPr lang="hr-HR" sz="1800" b="1" dirty="0">
                <a:effectLst/>
                <a:latin typeface="Times New Roman" panose="02020603050405020304" pitchFamily="18" charset="0"/>
                <a:ea typeface="Times New Roman" panose="02020603050405020304" pitchFamily="18" charset="0"/>
              </a:rPr>
              <a:t>Novčani iznos za naknadu štete roditelj/skrbnik uplaćuje na IBAN škole</a:t>
            </a:r>
            <a:r>
              <a:rPr lang="hr-HR" sz="1800" dirty="0">
                <a:effectLst/>
                <a:latin typeface="Times New Roman" panose="02020603050405020304" pitchFamily="18" charset="0"/>
                <a:ea typeface="Times New Roman" panose="02020603050405020304" pitchFamily="18" charset="0"/>
              </a:rPr>
              <a:t>.</a:t>
            </a:r>
          </a:p>
          <a:p>
            <a:pPr marR="179705" algn="l"/>
            <a:r>
              <a:rPr lang="hr-HR" sz="1800" b="1" dirty="0">
                <a:effectLst/>
                <a:latin typeface="Times New Roman" panose="02020603050405020304" pitchFamily="18" charset="0"/>
                <a:ea typeface="Times New Roman" panose="02020603050405020304" pitchFamily="18" charset="0"/>
              </a:rPr>
              <a:t>Naknada štete može se izvršiti i kupnjom oštećenog predmeta u dogovoru s povjerenstvom</a:t>
            </a:r>
            <a:r>
              <a:rPr lang="hr-HR" sz="1800" dirty="0">
                <a:effectLst/>
                <a:latin typeface="Times New Roman" panose="02020603050405020304" pitchFamily="18" charset="0"/>
                <a:ea typeface="Times New Roman" panose="02020603050405020304" pitchFamily="18" charset="0"/>
              </a:rPr>
              <a:t>. </a:t>
            </a:r>
          </a:p>
          <a:p>
            <a:pPr marR="179705" algn="l"/>
            <a:r>
              <a:rPr lang="hr-HR" sz="1800" b="1" dirty="0">
                <a:effectLst/>
                <a:latin typeface="Times New Roman" panose="02020603050405020304" pitchFamily="18" charset="0"/>
                <a:ea typeface="Times New Roman" panose="02020603050405020304" pitchFamily="18" charset="0"/>
              </a:rPr>
              <a:t>Protekom roka od 8 dana roditelju/skrbniku koji ne podmiri štetu Škola će dostaviti opomenu pred tužbu</a:t>
            </a:r>
            <a:r>
              <a:rPr lang="hr-HR" sz="1800" dirty="0">
                <a:effectLst/>
                <a:latin typeface="Times New Roman" panose="02020603050405020304" pitchFamily="18" charset="0"/>
                <a:ea typeface="Times New Roman" panose="02020603050405020304" pitchFamily="18" charset="0"/>
              </a:rPr>
              <a:t>.</a:t>
            </a:r>
          </a:p>
          <a:p>
            <a:pPr marR="179705" algn="l"/>
            <a:r>
              <a:rPr lang="hr-HR" sz="1800" b="1" dirty="0">
                <a:effectLst/>
                <a:latin typeface="Times New Roman" panose="02020603050405020304" pitchFamily="18" charset="0"/>
                <a:ea typeface="Times New Roman" panose="02020603050405020304" pitchFamily="18" charset="0"/>
              </a:rPr>
              <a:t>Ukoliko roditelj/skrbnik ne nadoknadi štetu ni nakon opomene pred tužbu Škola će pokrenuti postupak pred sudom podnošenjem tužbe za naknadu štete sukladno Zakonu o obveznim odnosima</a:t>
            </a:r>
            <a:r>
              <a:rPr lang="hr-HR" sz="1800" dirty="0">
                <a:effectLst/>
                <a:latin typeface="Times New Roman" panose="02020603050405020304" pitchFamily="18" charset="0"/>
                <a:ea typeface="Times New Roman" panose="02020603050405020304" pitchFamily="18" charset="0"/>
              </a:rPr>
              <a:t>.</a:t>
            </a:r>
          </a:p>
          <a:p>
            <a:pPr marR="179705" algn="l"/>
            <a:r>
              <a:rPr lang="hr-HR" sz="1800" b="1" dirty="0">
                <a:effectLst/>
                <a:latin typeface="Times New Roman" panose="02020603050405020304" pitchFamily="18" charset="0"/>
                <a:ea typeface="Times New Roman" panose="02020603050405020304" pitchFamily="18" charset="0"/>
              </a:rPr>
              <a:t>Ako je štetu prouzrokovalo više učenika, svaki učenik odgovoran je za dio učinjene štete.</a:t>
            </a:r>
          </a:p>
          <a:p>
            <a:pPr algn="l"/>
            <a:r>
              <a:rPr lang="hr-HR" sz="1800" b="1" dirty="0">
                <a:effectLst/>
                <a:latin typeface="Times New Roman" panose="02020603050405020304" pitchFamily="18" charset="0"/>
                <a:ea typeface="Times New Roman" panose="02020603050405020304" pitchFamily="18" charset="0"/>
              </a:rPr>
              <a:t>Ako nije moguće utvrditi udjel svakog učenika u počinjenju štete, svi učenici koji su sudjelovali u nastanku štete obvezni su je nadoknaditi u jednakim iznosima.</a:t>
            </a:r>
          </a:p>
          <a:p>
            <a:pPr algn="l"/>
            <a:r>
              <a:rPr lang="hr-HR" sz="1800" b="1" dirty="0">
                <a:effectLst/>
                <a:latin typeface="Times New Roman" panose="02020603050405020304" pitchFamily="18" charset="0"/>
                <a:ea typeface="Times New Roman" panose="02020603050405020304" pitchFamily="18" charset="0"/>
              </a:rPr>
              <a:t>O pravodobnoj naknadi štete skrbe razrednik i ravnatelj škole</a:t>
            </a:r>
            <a:r>
              <a:rPr lang="hr-HR" sz="1800" dirty="0">
                <a:effectLst/>
                <a:latin typeface="Times New Roman" panose="02020603050405020304" pitchFamily="18" charset="0"/>
                <a:ea typeface="Times New Roman" panose="02020603050405020304" pitchFamily="18" charset="0"/>
              </a:rPr>
              <a:t>.</a:t>
            </a:r>
          </a:p>
          <a:p>
            <a:pPr algn="l"/>
            <a:r>
              <a:rPr lang="hr-HR" sz="1800" b="1" dirty="0">
                <a:effectLst/>
                <a:latin typeface="Times New Roman" panose="02020603050405020304" pitchFamily="18" charset="0"/>
                <a:ea typeface="Times New Roman" panose="02020603050405020304" pitchFamily="18" charset="0"/>
              </a:rPr>
              <a:t>Ako je šteta učinjena u zajedničkim prostorijama, a nije moguće utvrditi počinitelja, štetu su dužni nadoknaditi u jednakim iznosima učenici razrednih odjela koji su u vrijeme nastanka štete boravili u prostoru nastanka štete</a:t>
            </a:r>
            <a:r>
              <a:rPr lang="hr-HR" sz="1800" dirty="0">
                <a:effectLst/>
                <a:latin typeface="Times New Roman" panose="02020603050405020304" pitchFamily="18" charset="0"/>
                <a:ea typeface="Times New Roman" panose="02020603050405020304" pitchFamily="18" charset="0"/>
              </a:rPr>
              <a:t>.</a:t>
            </a:r>
          </a:p>
          <a:p>
            <a:pPr algn="ctr"/>
            <a:r>
              <a:rPr lang="hr-HR" sz="1800" dirty="0">
                <a:effectLst/>
                <a:latin typeface="Times New Roman" panose="02020603050405020304" pitchFamily="18" charset="0"/>
                <a:ea typeface="Times New Roman" panose="02020603050405020304" pitchFamily="18" charset="0"/>
              </a:rPr>
              <a:t>Članak 38.</a:t>
            </a:r>
          </a:p>
          <a:p>
            <a:pPr algn="l"/>
            <a:r>
              <a:rPr lang="hr-HR" sz="1800" b="1" dirty="0">
                <a:effectLst/>
                <a:latin typeface="Times New Roman" panose="02020603050405020304" pitchFamily="18" charset="0"/>
                <a:ea typeface="Times New Roman" panose="02020603050405020304" pitchFamily="18" charset="0"/>
              </a:rPr>
              <a:t>Sredstva prikupljena za nastalu štetu smiju se koristiti samo u svrhu otklanjanja nastale štete</a:t>
            </a:r>
            <a:r>
              <a:rPr lang="hr-HR" sz="1800" dirty="0">
                <a:effectLst/>
                <a:latin typeface="Times New Roman" panose="02020603050405020304" pitchFamily="18" charset="0"/>
                <a:ea typeface="Times New Roman" panose="02020603050405020304" pitchFamily="18" charset="0"/>
              </a:rPr>
              <a:t>.</a:t>
            </a:r>
          </a:p>
          <a:p>
            <a:pPr marR="179705" algn="l"/>
            <a:endParaRPr lang="hr-HR" sz="1800" dirty="0">
              <a:effectLst/>
              <a:latin typeface="Times New Roman" panose="02020603050405020304" pitchFamily="18" charset="0"/>
              <a:ea typeface="Times New Roman" panose="02020603050405020304" pitchFamily="18" charset="0"/>
            </a:endParaRPr>
          </a:p>
          <a:p>
            <a:endParaRPr lang="hr-HR" dirty="0"/>
          </a:p>
        </p:txBody>
      </p:sp>
    </p:spTree>
    <p:extLst>
      <p:ext uri="{BB962C8B-B14F-4D97-AF65-F5344CB8AC3E}">
        <p14:creationId xmlns:p14="http://schemas.microsoft.com/office/powerpoint/2010/main" val="13901477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7F07ADC-74F7-4365-BCB8-2978A091019D}"/>
              </a:ext>
            </a:extLst>
          </p:cNvPr>
          <p:cNvSpPr>
            <a:spLocks noGrp="1"/>
          </p:cNvSpPr>
          <p:nvPr>
            <p:ph type="title"/>
          </p:nvPr>
        </p:nvSpPr>
        <p:spPr>
          <a:xfrm>
            <a:off x="651769" y="294104"/>
            <a:ext cx="10515600" cy="315912"/>
          </a:xfrm>
        </p:spPr>
        <p:txBody>
          <a:bodyPr>
            <a:normAutofit fontScale="90000"/>
          </a:bodyPr>
          <a:lstStyle/>
          <a:p>
            <a:br>
              <a:rPr lang="hr-HR" sz="1800" b="1" dirty="0">
                <a:effectLst/>
                <a:latin typeface="Times New Roman" panose="02020603050405020304" pitchFamily="18" charset="0"/>
                <a:ea typeface="Times New Roman" panose="02020603050405020304" pitchFamily="18" charset="0"/>
              </a:rPr>
            </a:br>
            <a:br>
              <a:rPr lang="hr-HR" sz="1800" b="1" dirty="0">
                <a:effectLst/>
                <a:latin typeface="Times New Roman" panose="02020603050405020304" pitchFamily="18" charset="0"/>
                <a:ea typeface="Times New Roman" panose="02020603050405020304" pitchFamily="18" charset="0"/>
              </a:rPr>
            </a:br>
            <a:r>
              <a:rPr lang="hr-HR" sz="1800" b="1" dirty="0">
                <a:effectLst/>
                <a:latin typeface="Times New Roman" panose="02020603050405020304" pitchFamily="18" charset="0"/>
                <a:ea typeface="Times New Roman" panose="02020603050405020304" pitchFamily="18" charset="0"/>
              </a:rPr>
              <a:t>PRAVILA PONAŠANJA RODITELJA I POSJETITELJA ŠKOLE</a:t>
            </a:r>
            <a:br>
              <a:rPr lang="hr-HR" sz="1800" dirty="0">
                <a:effectLst/>
                <a:latin typeface="Times New Roman" panose="02020603050405020304" pitchFamily="18" charset="0"/>
                <a:ea typeface="Times New Roman" panose="02020603050405020304" pitchFamily="18" charset="0"/>
              </a:rPr>
            </a:br>
            <a:endParaRPr lang="hr-HR" dirty="0"/>
          </a:p>
        </p:txBody>
      </p:sp>
      <p:sp>
        <p:nvSpPr>
          <p:cNvPr id="3" name="Rezervirano mjesto sadržaja 2">
            <a:extLst>
              <a:ext uri="{FF2B5EF4-FFF2-40B4-BE49-F238E27FC236}">
                <a16:creationId xmlns:a16="http://schemas.microsoft.com/office/drawing/2014/main" id="{FA06EDED-374E-4EA3-BD97-DD8B657F2429}"/>
              </a:ext>
            </a:extLst>
          </p:cNvPr>
          <p:cNvSpPr>
            <a:spLocks noGrp="1"/>
          </p:cNvSpPr>
          <p:nvPr>
            <p:ph idx="1"/>
          </p:nvPr>
        </p:nvSpPr>
        <p:spPr>
          <a:xfrm>
            <a:off x="536359" y="911224"/>
            <a:ext cx="10515600" cy="5652671"/>
          </a:xfrm>
        </p:spPr>
        <p:txBody>
          <a:bodyPr>
            <a:normAutofit fontScale="92500" lnSpcReduction="20000"/>
          </a:bodyPr>
          <a:lstStyle/>
          <a:p>
            <a:pPr marL="0" marR="179705" indent="0" algn="ctr">
              <a:spcAft>
                <a:spcPts val="0"/>
              </a:spcAft>
              <a:buNone/>
            </a:pPr>
            <a:r>
              <a:rPr lang="hr-HR" sz="1800" dirty="0">
                <a:effectLst/>
                <a:latin typeface="Times New Roman" panose="02020603050405020304" pitchFamily="18" charset="0"/>
                <a:ea typeface="Times New Roman" panose="02020603050405020304" pitchFamily="18" charset="0"/>
              </a:rPr>
              <a:t>Članak 39.</a:t>
            </a:r>
          </a:p>
          <a:p>
            <a:pPr marL="0" marR="179705" indent="0" algn="just">
              <a:buNone/>
            </a:pPr>
            <a:r>
              <a:rPr lang="hr-HR" sz="1800" dirty="0">
                <a:effectLst/>
                <a:latin typeface="Times New Roman" panose="02020603050405020304" pitchFamily="18" charset="0"/>
                <a:ea typeface="Times New Roman" panose="02020603050405020304" pitchFamily="18" charset="0"/>
              </a:rPr>
              <a:t>Roditelji/skrbnici mogu razgovarati s učiteljima Škole </a:t>
            </a:r>
            <a:r>
              <a:rPr lang="hr-HR" sz="1800" b="1" dirty="0">
                <a:effectLst/>
                <a:latin typeface="Times New Roman" panose="02020603050405020304" pitchFamily="18" charset="0"/>
                <a:ea typeface="Times New Roman" panose="02020603050405020304" pitchFamily="18" charset="0"/>
              </a:rPr>
              <a:t>u dane primanja roditelja ili u vrijeme koje odredi razrednik odnosno predmetni učitelj.</a:t>
            </a:r>
          </a:p>
          <a:p>
            <a:pPr marL="0" marR="179705" indent="0" algn="just">
              <a:buNone/>
            </a:pPr>
            <a:r>
              <a:rPr lang="hr-HR" sz="1800" b="1" dirty="0">
                <a:effectLst/>
                <a:latin typeface="Times New Roman" panose="02020603050405020304" pitchFamily="18" charset="0"/>
                <a:ea typeface="Times New Roman" panose="02020603050405020304" pitchFamily="18" charset="0"/>
              </a:rPr>
              <a:t>Raspored individualnih razgovora istaknut je na internetskoj</a:t>
            </a:r>
            <a:r>
              <a:rPr lang="hr-HR" sz="1800" b="1" dirty="0">
                <a:solidFill>
                  <a:srgbClr val="FF0000"/>
                </a:solidFill>
                <a:effectLst/>
                <a:latin typeface="Times New Roman" panose="02020603050405020304" pitchFamily="18" charset="0"/>
                <a:ea typeface="Times New Roman" panose="02020603050405020304" pitchFamily="18" charset="0"/>
              </a:rPr>
              <a:t> </a:t>
            </a:r>
            <a:r>
              <a:rPr lang="hr-HR" sz="1800" b="1" dirty="0">
                <a:effectLst/>
                <a:latin typeface="Times New Roman" panose="02020603050405020304" pitchFamily="18" charset="0"/>
                <a:ea typeface="Times New Roman" panose="02020603050405020304" pitchFamily="18" charset="0"/>
              </a:rPr>
              <a:t>stranici Škole</a:t>
            </a:r>
            <a:r>
              <a:rPr lang="hr-HR" sz="1800" dirty="0">
                <a:effectLst/>
                <a:latin typeface="Times New Roman" panose="02020603050405020304" pitchFamily="18" charset="0"/>
                <a:ea typeface="Times New Roman" panose="02020603050405020304" pitchFamily="18" charset="0"/>
              </a:rPr>
              <a:t>. </a:t>
            </a:r>
            <a:r>
              <a:rPr lang="hr-HR" sz="1800" dirty="0">
                <a:solidFill>
                  <a:srgbClr val="00B050"/>
                </a:solidFill>
                <a:effectLst/>
                <a:latin typeface="Times New Roman" panose="02020603050405020304" pitchFamily="18" charset="0"/>
                <a:ea typeface="Times New Roman" panose="02020603050405020304" pitchFamily="18" charset="0"/>
              </a:rPr>
              <a:t>(i roditelji će biti upoznati s njim na prvom roditeljskom sastanku)</a:t>
            </a:r>
          </a:p>
          <a:p>
            <a:pPr marL="335915" marR="179705" indent="0" algn="just">
              <a:spcAft>
                <a:spcPts val="0"/>
              </a:spcAft>
              <a:buNone/>
            </a:pPr>
            <a:endParaRPr lang="hr-HR" sz="1800" dirty="0">
              <a:effectLst/>
              <a:latin typeface="Times New Roman" panose="02020603050405020304" pitchFamily="18" charset="0"/>
              <a:ea typeface="Times New Roman" panose="02020603050405020304" pitchFamily="18" charset="0"/>
            </a:endParaRPr>
          </a:p>
          <a:p>
            <a:pPr marL="335915" marR="179705" indent="0" algn="just">
              <a:spcAft>
                <a:spcPts val="0"/>
              </a:spcAft>
              <a:buNone/>
            </a:pPr>
            <a:r>
              <a:rPr lang="hr-HR" sz="1800" dirty="0">
                <a:effectLst/>
                <a:latin typeface="Times New Roman" panose="02020603050405020304" pitchFamily="18" charset="0"/>
                <a:ea typeface="Times New Roman" panose="02020603050405020304" pitchFamily="18" charset="0"/>
              </a:rPr>
              <a:t>                                                                                   Članak 40.</a:t>
            </a:r>
          </a:p>
          <a:p>
            <a:pPr marL="0" marR="179705" indent="0" algn="just">
              <a:buNone/>
            </a:pPr>
            <a:r>
              <a:rPr lang="hr-HR" sz="1800" dirty="0">
                <a:effectLst/>
                <a:latin typeface="Times New Roman" panose="02020603050405020304" pitchFamily="18" charset="0"/>
                <a:ea typeface="Times New Roman" panose="02020603050405020304" pitchFamily="18" charset="0"/>
              </a:rPr>
              <a:t>Nastavno osoblje, nenastavno osoblje i učenici, osobe su koje se mogu zadržavati u školskom prostoru u propisano vrijeme. </a:t>
            </a:r>
          </a:p>
          <a:p>
            <a:pPr marL="0" marR="179705" indent="0" algn="just">
              <a:buNone/>
            </a:pPr>
            <a:r>
              <a:rPr lang="hr-HR" sz="1800" dirty="0">
                <a:effectLst/>
                <a:latin typeface="Times New Roman" panose="02020603050405020304" pitchFamily="18" charset="0"/>
                <a:ea typeface="Times New Roman" panose="02020603050405020304" pitchFamily="18" charset="0"/>
              </a:rPr>
              <a:t>Roditelji posjećuju školu radi prisustvovanja roditeljskim sastancima, sastancima Vijeća roditelja, individualnim informativnim razgovorima s razrednim ili predmetnim učiteljima, stručnom službom škole, ravnateljem, te rješavanja administrativnih poslova u tajništvu škole. </a:t>
            </a:r>
          </a:p>
          <a:p>
            <a:pPr marL="0" marR="179705" indent="0" algn="just">
              <a:buNone/>
            </a:pPr>
            <a:r>
              <a:rPr lang="hr-HR" sz="1800" dirty="0">
                <a:effectLst/>
                <a:latin typeface="Times New Roman" panose="02020603050405020304" pitchFamily="18" charset="0"/>
                <a:ea typeface="Times New Roman" panose="02020603050405020304" pitchFamily="18" charset="0"/>
              </a:rPr>
              <a:t>Roditelji/skrbnici i druge osobe koje ulaze u školu </a:t>
            </a:r>
            <a:r>
              <a:rPr lang="hr-HR" sz="1800" b="1" dirty="0">
                <a:effectLst/>
                <a:latin typeface="Times New Roman" panose="02020603050405020304" pitchFamily="18" charset="0"/>
                <a:ea typeface="Times New Roman" panose="02020603050405020304" pitchFamily="18" charset="0"/>
              </a:rPr>
              <a:t>dužne su se javiti dežurnoj osobi te se njihov posjet mora evidentirati</a:t>
            </a:r>
            <a:r>
              <a:rPr lang="hr-HR" sz="1800" dirty="0">
                <a:effectLst/>
                <a:latin typeface="Times New Roman" panose="02020603050405020304" pitchFamily="18" charset="0"/>
                <a:ea typeface="Times New Roman" panose="02020603050405020304" pitchFamily="18" charset="0"/>
              </a:rPr>
              <a:t>. Roditeljski sastanci evidentiraju se skupno kao jedan događaj s točnim vremenom početka i završetka.</a:t>
            </a:r>
          </a:p>
          <a:p>
            <a:pPr marL="0" marR="179705" indent="0" algn="just">
              <a:buNone/>
            </a:pPr>
            <a:r>
              <a:rPr lang="hr-HR" sz="1800" dirty="0">
                <a:effectLst/>
                <a:latin typeface="Times New Roman" panose="02020603050405020304" pitchFamily="18" charset="0"/>
                <a:ea typeface="Times New Roman" panose="02020603050405020304" pitchFamily="18" charset="0"/>
              </a:rPr>
              <a:t>Roditelji/skrbnici mogu boraviti u školi i za vrijeme Dana škole, projektnih dana i drugih manifestacija koje se održavaju školi na tim manifestacijama.</a:t>
            </a:r>
          </a:p>
          <a:p>
            <a:pPr marL="0" marR="179705" indent="0" algn="just">
              <a:buNone/>
            </a:pPr>
            <a:r>
              <a:rPr lang="hr-HR" sz="1800" dirty="0">
                <a:effectLst/>
                <a:latin typeface="Times New Roman" panose="02020603050405020304" pitchFamily="18" charset="0"/>
                <a:ea typeface="Times New Roman" panose="02020603050405020304" pitchFamily="18" charset="0"/>
              </a:rPr>
              <a:t>Roditelji/skrbnici u školu i na svečanosti dolaze primjereno odjeveni.</a:t>
            </a:r>
          </a:p>
          <a:p>
            <a:pPr marL="0" marR="179705" indent="0" algn="just">
              <a:buNone/>
            </a:pPr>
            <a:r>
              <a:rPr lang="hr-HR" sz="1800" dirty="0">
                <a:effectLst/>
                <a:latin typeface="Times New Roman" panose="02020603050405020304" pitchFamily="18" charset="0"/>
                <a:ea typeface="Times New Roman" panose="02020603050405020304" pitchFamily="18" charset="0"/>
              </a:rPr>
              <a:t>Na priredbama i svečanostima osobno trebaju utjecati i skrbiti se o ponašanju učenika i članova obitelji ne ometajući događaj.</a:t>
            </a:r>
          </a:p>
          <a:p>
            <a:pPr marL="0" marR="179705" indent="0" algn="just">
              <a:buNone/>
            </a:pPr>
            <a:r>
              <a:rPr lang="hr-HR" sz="1800" b="1" dirty="0">
                <a:effectLst/>
                <a:latin typeface="Times New Roman" panose="02020603050405020304" pitchFamily="18" charset="0"/>
                <a:ea typeface="Times New Roman" panose="02020603050405020304" pitchFamily="18" charset="0"/>
              </a:rPr>
              <a:t>Roditelj/skrbnik može ulaziti u školu (bez prethodne najave i na poziv dežurnog učitelja ili razrednika) u hitnim situacijama</a:t>
            </a:r>
            <a:r>
              <a:rPr lang="hr-HR" sz="1800" dirty="0">
                <a:effectLst/>
                <a:latin typeface="Times New Roman" panose="02020603050405020304" pitchFamily="18" charset="0"/>
                <a:ea typeface="Times New Roman" panose="02020603050405020304" pitchFamily="18" charset="0"/>
              </a:rPr>
              <a:t>. Hitnim se situacijama smatra naglo pogoršanje djetetova zdravstvenog stanja  te situacija u kojoj se dijete ponaša tako da ugrožava sigurnost druge djece i učitelja. </a:t>
            </a:r>
          </a:p>
          <a:p>
            <a:endParaRPr lang="hr-HR" dirty="0"/>
          </a:p>
        </p:txBody>
      </p:sp>
    </p:spTree>
    <p:extLst>
      <p:ext uri="{BB962C8B-B14F-4D97-AF65-F5344CB8AC3E}">
        <p14:creationId xmlns:p14="http://schemas.microsoft.com/office/powerpoint/2010/main" val="18297112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FA06EDED-374E-4EA3-BD97-DD8B657F2429}"/>
              </a:ext>
            </a:extLst>
          </p:cNvPr>
          <p:cNvSpPr>
            <a:spLocks noGrp="1"/>
          </p:cNvSpPr>
          <p:nvPr>
            <p:ph idx="1"/>
          </p:nvPr>
        </p:nvSpPr>
        <p:spPr>
          <a:xfrm>
            <a:off x="580747" y="369686"/>
            <a:ext cx="10515600" cy="6182033"/>
          </a:xfrm>
        </p:spPr>
        <p:txBody>
          <a:bodyPr>
            <a:normAutofit/>
          </a:bodyPr>
          <a:lstStyle/>
          <a:p>
            <a:pPr marL="374015" marR="179705" indent="0" algn="ctr">
              <a:spcAft>
                <a:spcPts val="0"/>
              </a:spcAft>
              <a:buNone/>
            </a:pPr>
            <a:r>
              <a:rPr lang="hr-HR" sz="1800" dirty="0">
                <a:effectLst/>
                <a:latin typeface="Times New Roman" panose="02020603050405020304" pitchFamily="18" charset="0"/>
                <a:ea typeface="Times New Roman" panose="02020603050405020304" pitchFamily="18" charset="0"/>
              </a:rPr>
              <a:t>Članak 41.</a:t>
            </a:r>
          </a:p>
          <a:p>
            <a:pPr marR="179705" algn="just"/>
            <a:r>
              <a:rPr lang="hr-HR" sz="2000" dirty="0">
                <a:effectLst/>
                <a:latin typeface="Times New Roman" panose="02020603050405020304" pitchFamily="18" charset="0"/>
                <a:ea typeface="Times New Roman" panose="02020603050405020304" pitchFamily="18" charset="0"/>
              </a:rPr>
              <a:t>Roditelji/skrbnici u školu </a:t>
            </a:r>
            <a:r>
              <a:rPr lang="hr-HR" sz="2000" b="1" dirty="0">
                <a:effectLst/>
                <a:latin typeface="Times New Roman" panose="02020603050405020304" pitchFamily="18" charset="0"/>
                <a:ea typeface="Times New Roman" panose="02020603050405020304" pitchFamily="18" charset="0"/>
              </a:rPr>
              <a:t>ne mogu ulaziti nenajavljeni izvan vremena koje je propisano</a:t>
            </a:r>
            <a:r>
              <a:rPr lang="hr-HR" sz="2000" dirty="0">
                <a:effectLst/>
                <a:latin typeface="Times New Roman" panose="02020603050405020304" pitchFamily="18" charset="0"/>
                <a:ea typeface="Times New Roman" panose="02020603050405020304" pitchFamily="18" charset="0"/>
              </a:rPr>
              <a:t>. </a:t>
            </a:r>
          </a:p>
          <a:p>
            <a:pPr marR="179705" algn="just"/>
            <a:r>
              <a:rPr lang="hr-HR" sz="2000" dirty="0">
                <a:effectLst/>
                <a:latin typeface="Times New Roman" panose="02020603050405020304" pitchFamily="18" charset="0"/>
                <a:ea typeface="Times New Roman" panose="02020603050405020304" pitchFamily="18" charset="0"/>
              </a:rPr>
              <a:t>Roditelji/skrbnici učenika </a:t>
            </a:r>
            <a:r>
              <a:rPr lang="hr-HR" sz="2000" b="1" dirty="0">
                <a:effectLst/>
                <a:latin typeface="Times New Roman" panose="02020603050405020304" pitchFamily="18" charset="0"/>
                <a:ea typeface="Times New Roman" panose="02020603050405020304" pitchFamily="18" charset="0"/>
              </a:rPr>
              <a:t>ne smiju remetiti nastavu i ulaziti u razred tijekom nastave</a:t>
            </a:r>
            <a:r>
              <a:rPr lang="hr-HR" sz="2000" dirty="0">
                <a:effectLst/>
                <a:latin typeface="Times New Roman" panose="02020603050405020304" pitchFamily="18" charset="0"/>
                <a:ea typeface="Times New Roman" panose="02020603050405020304" pitchFamily="18" charset="0"/>
              </a:rPr>
              <a:t>.</a:t>
            </a:r>
          </a:p>
          <a:p>
            <a:pPr marR="179705" algn="just"/>
            <a:r>
              <a:rPr lang="hr-HR" sz="2000" dirty="0">
                <a:effectLst/>
                <a:latin typeface="Times New Roman" panose="02020603050405020304" pitchFamily="18" charset="0"/>
                <a:ea typeface="Times New Roman" panose="02020603050405020304" pitchFamily="18" charset="0"/>
              </a:rPr>
              <a:t>Roditelji/skrbnici </a:t>
            </a:r>
            <a:r>
              <a:rPr lang="hr-HR" sz="2000" b="1" dirty="0">
                <a:effectLst/>
                <a:latin typeface="Times New Roman" panose="02020603050405020304" pitchFamily="18" charset="0"/>
                <a:ea typeface="Times New Roman" panose="02020603050405020304" pitchFamily="18" charset="0"/>
              </a:rPr>
              <a:t>ne mogu pozivati nastavnika za vrijeme sata iz razrednog odjela. Roditelji/skrbnici ne mogu sjediti na nastavi i pratiti rad učitelja ili svoga djeteta</a:t>
            </a:r>
            <a:r>
              <a:rPr lang="hr-HR" sz="2000" dirty="0">
                <a:effectLst/>
                <a:latin typeface="Times New Roman" panose="02020603050405020304" pitchFamily="18" charset="0"/>
                <a:ea typeface="Times New Roman" panose="02020603050405020304" pitchFamily="18" charset="0"/>
              </a:rPr>
              <a:t>, osim ako je isto dogovoreno sa stručnom službom. </a:t>
            </a:r>
          </a:p>
          <a:p>
            <a:pPr marR="179705" algn="just"/>
            <a:r>
              <a:rPr lang="hr-HR" sz="2000" dirty="0">
                <a:effectLst/>
                <a:latin typeface="Times New Roman" panose="02020603050405020304" pitchFamily="18" charset="0"/>
                <a:ea typeface="Times New Roman" panose="02020603050405020304" pitchFamily="18" charset="0"/>
              </a:rPr>
              <a:t>Razrednik </a:t>
            </a:r>
            <a:r>
              <a:rPr lang="hr-HR" sz="2000" b="1" dirty="0">
                <a:effectLst/>
                <a:latin typeface="Times New Roman" panose="02020603050405020304" pitchFamily="18" charset="0"/>
                <a:ea typeface="Times New Roman" panose="02020603050405020304" pitchFamily="18" charset="0"/>
              </a:rPr>
              <a:t>nije dužan davati informacije roditeljima/skrbnicima za vrijeme trajanja odmora osim ako se nije s roditeljem/skrbnikom drukčije dogovorio</a:t>
            </a:r>
            <a:r>
              <a:rPr lang="hr-HR" sz="2000" dirty="0">
                <a:effectLst/>
                <a:latin typeface="Times New Roman" panose="02020603050405020304" pitchFamily="18" charset="0"/>
                <a:ea typeface="Times New Roman" panose="02020603050405020304" pitchFamily="18" charset="0"/>
              </a:rPr>
              <a:t>. </a:t>
            </a:r>
          </a:p>
          <a:p>
            <a:pPr marR="179705" algn="just"/>
            <a:r>
              <a:rPr lang="hr-HR" sz="2000" b="1" dirty="0">
                <a:effectLst/>
                <a:latin typeface="Times New Roman" panose="02020603050405020304" pitchFamily="18" charset="0"/>
                <a:ea typeface="Times New Roman" panose="02020603050405020304" pitchFamily="18" charset="0"/>
              </a:rPr>
              <a:t>Roditelj/skrbnik ne može učitelje nazivati mobilnim uređajem za vrijeme nastave, ali ni u nenastavno vrijeme, osim ako se razrednik nije drukčije dogovorio</a:t>
            </a:r>
            <a:r>
              <a:rPr lang="hr-HR" sz="2000" dirty="0">
                <a:effectLst/>
                <a:latin typeface="Times New Roman" panose="02020603050405020304" pitchFamily="18" charset="0"/>
                <a:ea typeface="Times New Roman" panose="02020603050405020304" pitchFamily="18" charset="0"/>
              </a:rPr>
              <a:t>. </a:t>
            </a:r>
            <a:r>
              <a:rPr lang="hr-HR" sz="2000" b="1" dirty="0">
                <a:effectLst/>
                <a:latin typeface="Times New Roman" panose="02020603050405020304" pitchFamily="18" charset="0"/>
                <a:ea typeface="Times New Roman" panose="02020603050405020304" pitchFamily="18" charset="0"/>
              </a:rPr>
              <a:t>Učitelji</a:t>
            </a:r>
            <a:r>
              <a:rPr lang="hr-HR" sz="2000" b="1" dirty="0">
                <a:solidFill>
                  <a:srgbClr val="FF0000"/>
                </a:solidFill>
                <a:effectLst/>
                <a:latin typeface="Times New Roman" panose="02020603050405020304" pitchFamily="18" charset="0"/>
                <a:ea typeface="Times New Roman" panose="02020603050405020304" pitchFamily="18" charset="0"/>
              </a:rPr>
              <a:t> </a:t>
            </a:r>
            <a:r>
              <a:rPr lang="hr-HR" sz="2000" b="1" dirty="0">
                <a:effectLst/>
                <a:latin typeface="Times New Roman" panose="02020603050405020304" pitchFamily="18" charset="0"/>
                <a:ea typeface="Times New Roman" panose="02020603050405020304" pitchFamily="18" charset="0"/>
              </a:rPr>
              <a:t>nisu dužni davati informacije roditelju/skrbniku izvan škole ili pri slučajnim susretima.</a:t>
            </a:r>
          </a:p>
          <a:p>
            <a:pPr marR="179705" algn="just"/>
            <a:r>
              <a:rPr lang="hr-HR" sz="2000" b="1" dirty="0">
                <a:effectLst/>
                <a:latin typeface="Times New Roman" panose="02020603050405020304" pitchFamily="18" charset="0"/>
                <a:ea typeface="Times New Roman" panose="02020603050405020304" pitchFamily="18" charset="0"/>
              </a:rPr>
              <a:t>Roditelj/skrbnik koji je donio stvari za svoje dijete (koje ih je zaboravilo), dužan je stvari predati dežurnoj osobi, a ne ih sam nositi do razreda</a:t>
            </a:r>
            <a:r>
              <a:rPr lang="hr-HR" sz="2000" dirty="0">
                <a:effectLst/>
                <a:latin typeface="Times New Roman" panose="02020603050405020304" pitchFamily="18" charset="0"/>
                <a:ea typeface="Times New Roman" panose="02020603050405020304" pitchFamily="18" charset="0"/>
              </a:rPr>
              <a:t>. </a:t>
            </a:r>
          </a:p>
          <a:p>
            <a:pPr marR="179705" algn="just"/>
            <a:r>
              <a:rPr lang="hr-HR" sz="2000" b="1" dirty="0">
                <a:effectLst/>
                <a:latin typeface="Times New Roman" panose="02020603050405020304" pitchFamily="18" charset="0"/>
                <a:ea typeface="Times New Roman" panose="02020603050405020304" pitchFamily="18" charset="0"/>
              </a:rPr>
              <a:t>Roditelji/skrbnici koji čekaju individualne razgovore mogu se zadržavati ispred prostora predviđenog za </a:t>
            </a:r>
            <a:r>
              <a:rPr lang="hr-HR" sz="2000" b="1" dirty="0" err="1">
                <a:effectLst/>
                <a:latin typeface="Times New Roman" panose="02020603050405020304" pitchFamily="18" charset="0"/>
                <a:ea typeface="Times New Roman" panose="02020603050405020304" pitchFamily="18" charset="0"/>
              </a:rPr>
              <a:t>informativene</a:t>
            </a:r>
            <a:r>
              <a:rPr lang="hr-HR" sz="2000" b="1" dirty="0">
                <a:effectLst/>
                <a:latin typeface="Times New Roman" panose="02020603050405020304" pitchFamily="18" charset="0"/>
                <a:ea typeface="Times New Roman" panose="02020603050405020304" pitchFamily="18" charset="0"/>
              </a:rPr>
              <a:t> razgovore. U predviđeni prostor za individualne razgovore mogu ući samo kad ih pozove razrednik</a:t>
            </a:r>
            <a:r>
              <a:rPr lang="hr-HR" sz="2000" dirty="0">
                <a:effectLst/>
                <a:latin typeface="Times New Roman" panose="02020603050405020304" pitchFamily="18" charset="0"/>
                <a:ea typeface="Times New Roman" panose="02020603050405020304" pitchFamily="18" charset="0"/>
              </a:rPr>
              <a:t>.</a:t>
            </a:r>
            <a:endParaRPr lang="hr-HR" sz="2000" dirty="0"/>
          </a:p>
        </p:txBody>
      </p:sp>
    </p:spTree>
    <p:extLst>
      <p:ext uri="{BB962C8B-B14F-4D97-AF65-F5344CB8AC3E}">
        <p14:creationId xmlns:p14="http://schemas.microsoft.com/office/powerpoint/2010/main" val="1541526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FA06EDED-374E-4EA3-BD97-DD8B657F2429}"/>
              </a:ext>
            </a:extLst>
          </p:cNvPr>
          <p:cNvSpPr>
            <a:spLocks noGrp="1"/>
          </p:cNvSpPr>
          <p:nvPr>
            <p:ph idx="1"/>
          </p:nvPr>
        </p:nvSpPr>
        <p:spPr>
          <a:xfrm>
            <a:off x="527481" y="493975"/>
            <a:ext cx="10515600" cy="5880192"/>
          </a:xfrm>
        </p:spPr>
        <p:txBody>
          <a:bodyPr/>
          <a:lstStyle/>
          <a:p>
            <a:pPr marR="179705" indent="0" algn="ctr">
              <a:buNone/>
            </a:pPr>
            <a:r>
              <a:rPr lang="hr-HR" sz="1800" dirty="0">
                <a:effectLst/>
                <a:latin typeface="Times New Roman" panose="02020603050405020304" pitchFamily="18" charset="0"/>
                <a:ea typeface="Times New Roman" panose="02020603050405020304" pitchFamily="18" charset="0"/>
              </a:rPr>
              <a:t>Članak 42.</a:t>
            </a:r>
          </a:p>
          <a:p>
            <a:pPr marR="179705" algn="just"/>
            <a:r>
              <a:rPr lang="hr-HR" sz="2000" b="1" dirty="0">
                <a:effectLst/>
                <a:latin typeface="Times New Roman" panose="02020603050405020304" pitchFamily="18" charset="0"/>
                <a:ea typeface="Times New Roman" panose="02020603050405020304" pitchFamily="18" charset="0"/>
              </a:rPr>
              <a:t>Roditelj/skrbnik učenika s teškoćama (invalid) može boraviti u školi (ali ne u učionici) sukladno uputi Ministarstva socijalne politike i mladih</a:t>
            </a:r>
            <a:r>
              <a:rPr lang="hr-HR" sz="2000" dirty="0">
                <a:effectLst/>
                <a:latin typeface="Times New Roman" panose="02020603050405020304" pitchFamily="18" charset="0"/>
                <a:ea typeface="Times New Roman" panose="02020603050405020304" pitchFamily="18" charset="0"/>
              </a:rPr>
              <a:t>.</a:t>
            </a:r>
          </a:p>
          <a:p>
            <a:pPr marR="179705" algn="just"/>
            <a:r>
              <a:rPr lang="hr-HR" sz="2000" dirty="0">
                <a:effectLst/>
                <a:latin typeface="Times New Roman" panose="02020603050405020304" pitchFamily="18" charset="0"/>
                <a:ea typeface="Times New Roman" panose="02020603050405020304" pitchFamily="18" charset="0"/>
              </a:rPr>
              <a:t>Ukoliko dijete ima zdravstvenih teškoća koje zahtijevaju stručnu pomoć, osoba koja pruža stručnu pomoć u školi može se zadržavati samo u vrijeme pružanja pomoći u zato predviđenom prostoru (koje nije učionica). Roditelji/skrbnici nemaju pravo biti u školi za vrijeme pružanja uobičajene (svakodnevne) medicinske pomoći stručne osobe. Ukoliko roditelj/skrbnik samostalno pruža djetetu (svakodnevnu) uobičajenu medicinsku pomoć, može se zadržavati u školi samo za vrijeme pružanja pomoći. </a:t>
            </a:r>
          </a:p>
          <a:p>
            <a:pPr marR="179705" algn="just"/>
            <a:r>
              <a:rPr lang="hr-HR" sz="2000" dirty="0">
                <a:effectLst/>
                <a:latin typeface="Times New Roman" panose="02020603050405020304" pitchFamily="18" charset="0"/>
                <a:ea typeface="Times New Roman" panose="02020603050405020304" pitchFamily="18" charset="0"/>
              </a:rPr>
              <a:t>Roditeljima/skrbnicima koji su u svojstvu statusa njegovatelja učenika s teškoćama u razvoju bit će omogućeno aktivno ili pasivno dežurstvo sukladno potrebama učenika i mogućnostima škole uz prethodnu suglasnost Učiteljskog vijeća i potpisanu izjavu s ravnateljem škole. Imaju mogućnost izbora pružanja pomoći i njege tijekom boravka učenika s teškoćama u razvoju u školi koje se obavlja prema naputku Ministarstva obrazovanja, znanosti i sporta i Ministarstva socijalne politike i mladih. Roditelji/skrbnici sa statusom njegovatelja učenika s teškoćama ne mogu boraviti u učionici tijekom nastave.</a:t>
            </a:r>
          </a:p>
          <a:p>
            <a:pPr marL="0" indent="0">
              <a:buNone/>
            </a:pPr>
            <a:endParaRPr lang="hr-HR" sz="1800" dirty="0">
              <a:effectLst/>
              <a:latin typeface="Times New Roman" panose="02020603050405020304" pitchFamily="18" charset="0"/>
              <a:ea typeface="Times New Roman" panose="02020603050405020304" pitchFamily="18" charset="0"/>
            </a:endParaRPr>
          </a:p>
          <a:p>
            <a:endParaRPr lang="hr-HR" dirty="0"/>
          </a:p>
        </p:txBody>
      </p:sp>
    </p:spTree>
    <p:extLst>
      <p:ext uri="{BB962C8B-B14F-4D97-AF65-F5344CB8AC3E}">
        <p14:creationId xmlns:p14="http://schemas.microsoft.com/office/powerpoint/2010/main" val="22157294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a:extLst>
              <a:ext uri="{FF2B5EF4-FFF2-40B4-BE49-F238E27FC236}">
                <a16:creationId xmlns:a16="http://schemas.microsoft.com/office/drawing/2014/main" id="{FCB87DAF-C1AD-4A66-AB4F-3ACBB1B26ABF}"/>
              </a:ext>
            </a:extLst>
          </p:cNvPr>
          <p:cNvSpPr txBox="1"/>
          <p:nvPr/>
        </p:nvSpPr>
        <p:spPr>
          <a:xfrm>
            <a:off x="676921" y="2318625"/>
            <a:ext cx="11254667" cy="707886"/>
          </a:xfrm>
          <a:prstGeom prst="rect">
            <a:avLst/>
          </a:prstGeom>
          <a:noFill/>
        </p:spPr>
        <p:txBody>
          <a:bodyPr wrap="square" rtlCol="0">
            <a:spAutoFit/>
          </a:bodyPr>
          <a:lstStyle/>
          <a:p>
            <a:r>
              <a:rPr lang="hr-HR" sz="4000" b="1" dirty="0"/>
              <a:t>Opravdavanje izostanaka</a:t>
            </a:r>
          </a:p>
        </p:txBody>
      </p:sp>
    </p:spTree>
    <p:extLst>
      <p:ext uri="{BB962C8B-B14F-4D97-AF65-F5344CB8AC3E}">
        <p14:creationId xmlns:p14="http://schemas.microsoft.com/office/powerpoint/2010/main" val="30310779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ADCF659-E0CB-41B2-B647-02C319BE12A0}"/>
              </a:ext>
            </a:extLst>
          </p:cNvPr>
          <p:cNvSpPr>
            <a:spLocks noGrp="1"/>
          </p:cNvSpPr>
          <p:nvPr>
            <p:ph type="title"/>
          </p:nvPr>
        </p:nvSpPr>
        <p:spPr/>
        <p:txBody>
          <a:bodyPr/>
          <a:lstStyle/>
          <a:p>
            <a:r>
              <a:rPr lang="hr-HR" dirty="0"/>
              <a:t>Prema Pravilniku o kriterijima za izricanje pedagoških mjera čl. 4. st. 3.</a:t>
            </a:r>
          </a:p>
        </p:txBody>
      </p:sp>
      <p:sp>
        <p:nvSpPr>
          <p:cNvPr id="3" name="Rezervirano mjesto sadržaja 2">
            <a:extLst>
              <a:ext uri="{FF2B5EF4-FFF2-40B4-BE49-F238E27FC236}">
                <a16:creationId xmlns:a16="http://schemas.microsoft.com/office/drawing/2014/main" id="{46DBF50E-356B-4852-835D-5A4423CCD908}"/>
              </a:ext>
            </a:extLst>
          </p:cNvPr>
          <p:cNvSpPr>
            <a:spLocks noGrp="1"/>
          </p:cNvSpPr>
          <p:nvPr>
            <p:ph idx="1"/>
          </p:nvPr>
        </p:nvSpPr>
        <p:spPr>
          <a:xfrm>
            <a:off x="310719" y="1923279"/>
            <a:ext cx="10883283" cy="4667250"/>
          </a:xfrm>
        </p:spPr>
        <p:txBody>
          <a:bodyPr>
            <a:normAutofit/>
          </a:bodyPr>
          <a:lstStyle/>
          <a:p>
            <a:pPr algn="just"/>
            <a:r>
              <a:rPr lang="hr-H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Neopravdanim izostankom smatra se izostanak za koji razredniku nije dostavljena liječnička ispričnica ili ispričnica nadležne institucije, </a:t>
            </a:r>
            <a:endParaRPr lang="hr-H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hr-H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Neopravdanim izostankom ne smatra se izostanak s nastave za koji je roditelj </a:t>
            </a:r>
            <a:r>
              <a:rPr lang="hr-HR"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unaprijed</a:t>
            </a:r>
            <a:r>
              <a:rPr lang="hr-H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tražio i dobio odobrenje i to:</a:t>
            </a:r>
            <a:endParaRPr lang="hr-H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hr-H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 hitnim slučajevima usmeno od učitelja/nastavnika za izostanak s njegova sata;</a:t>
            </a:r>
            <a:endParaRPr lang="hr-H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hr-H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pisano od razrednika za izostanak do 3 radna dana, ravnatelja za izostanak do 7 radnih dana i učiteljskog/nastavničkog vijeća za izostanak do 15 radnih dana.</a:t>
            </a:r>
            <a:endParaRPr lang="hr-H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hr-H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Tijekom školske godine roditelj može osobno ili pisanim putem opravdati izostanak svog djeteta za koji nije dostavljena ispričnica iz stavka 2. ovoga članka u trajanju od najviše tri radna dana.</a:t>
            </a:r>
            <a:endParaRPr lang="hr-H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hr-HR"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Načini opravdavanja izostanaka učenika, rokovi za dostavu ispričnica, kao i primjereni rok javljanja o razlogu izostanka uređuju se Statutom škole.</a:t>
            </a:r>
            <a:endParaRPr lang="hr-H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hr-HR" dirty="0"/>
          </a:p>
        </p:txBody>
      </p:sp>
    </p:spTree>
    <p:extLst>
      <p:ext uri="{BB962C8B-B14F-4D97-AF65-F5344CB8AC3E}">
        <p14:creationId xmlns:p14="http://schemas.microsoft.com/office/powerpoint/2010/main" val="15902486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EEF41DA-E51A-401E-AD8F-34489C289C9C}"/>
              </a:ext>
            </a:extLst>
          </p:cNvPr>
          <p:cNvSpPr>
            <a:spLocks noGrp="1"/>
          </p:cNvSpPr>
          <p:nvPr>
            <p:ph type="title"/>
          </p:nvPr>
        </p:nvSpPr>
        <p:spPr>
          <a:xfrm>
            <a:off x="323296" y="245847"/>
            <a:ext cx="10515600" cy="753461"/>
          </a:xfrm>
        </p:spPr>
        <p:txBody>
          <a:bodyPr/>
          <a:lstStyle/>
          <a:p>
            <a:r>
              <a:rPr lang="hr-HR" dirty="0"/>
              <a:t>Statut Škole čl. 136.</a:t>
            </a:r>
          </a:p>
        </p:txBody>
      </p:sp>
      <p:sp>
        <p:nvSpPr>
          <p:cNvPr id="3" name="Rezervirano mjesto sadržaja 2">
            <a:extLst>
              <a:ext uri="{FF2B5EF4-FFF2-40B4-BE49-F238E27FC236}">
                <a16:creationId xmlns:a16="http://schemas.microsoft.com/office/drawing/2014/main" id="{1E6D2647-CC98-42AB-B78C-060D40263A84}"/>
              </a:ext>
            </a:extLst>
          </p:cNvPr>
          <p:cNvSpPr>
            <a:spLocks noGrp="1"/>
          </p:cNvSpPr>
          <p:nvPr>
            <p:ph idx="1"/>
          </p:nvPr>
        </p:nvSpPr>
        <p:spPr>
          <a:xfrm>
            <a:off x="323296" y="999309"/>
            <a:ext cx="11199920" cy="5612844"/>
          </a:xfrm>
        </p:spPr>
        <p:txBody>
          <a:bodyPr>
            <a:normAutofit/>
          </a:bodyPr>
          <a:lstStyle/>
          <a:p>
            <a:pPr algn="ctr">
              <a:lnSpc>
                <a:spcPct val="107000"/>
              </a:lnSpc>
              <a:spcAft>
                <a:spcPts val="800"/>
              </a:spcAft>
            </a:pPr>
            <a:r>
              <a:rPr lang="hr-HR" sz="1800" dirty="0">
                <a:effectLst/>
                <a:latin typeface="Times New Roman" panose="02020603050405020304" pitchFamily="18" charset="0"/>
                <a:ea typeface="Times New Roman" panose="02020603050405020304" pitchFamily="18" charset="0"/>
                <a:cs typeface="Times New Roman" panose="02020603050405020304" pitchFamily="18" charset="0"/>
              </a:rPr>
              <a:t>Članak 136.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Bef>
                <a:spcPts val="600"/>
              </a:spcBef>
              <a:buNone/>
            </a:pPr>
            <a:r>
              <a:rPr lang="hr-HR" sz="1800" dirty="0">
                <a:effectLst/>
                <a:latin typeface="Times New Roman" panose="02020603050405020304" pitchFamily="18" charset="0"/>
                <a:ea typeface="Times New Roman" panose="02020603050405020304" pitchFamily="18" charset="0"/>
                <a:cs typeface="Times New Roman" panose="02020603050405020304" pitchFamily="18" charset="0"/>
              </a:rPr>
              <a:t>Izostanak učenika s nastave, u slučaju pravodobnog zahtjeva roditelja, može odobriti:</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540000" algn="just">
              <a:lnSpc>
                <a:spcPct val="107000"/>
              </a:lnSpc>
              <a:spcBef>
                <a:spcPts val="600"/>
              </a:spcBef>
            </a:pPr>
            <a:r>
              <a:rPr lang="hr-HR" sz="1800" dirty="0">
                <a:effectLst/>
                <a:latin typeface="Times New Roman" panose="02020603050405020304" pitchFamily="18" charset="0"/>
                <a:ea typeface="Times New Roman" panose="02020603050405020304" pitchFamily="18" charset="0"/>
                <a:cs typeface="Times New Roman" panose="02020603050405020304" pitchFamily="18" charset="0"/>
              </a:rPr>
              <a:t>učitelj za izostanak tijekom nastavnoga dana, na usmeni ili pisani zahtjev učitelju neposredno prije početka nastave</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540000" algn="just">
              <a:lnSpc>
                <a:spcPct val="107000"/>
              </a:lnSpc>
              <a:spcBef>
                <a:spcPts val="600"/>
              </a:spcBef>
            </a:pPr>
            <a:r>
              <a:rPr lang="hr-HR" sz="1800" b="1" dirty="0">
                <a:effectLst/>
                <a:latin typeface="Times New Roman" panose="02020603050405020304" pitchFamily="18" charset="0"/>
                <a:ea typeface="Times New Roman" panose="02020603050405020304" pitchFamily="18" charset="0"/>
                <a:cs typeface="Times New Roman" panose="02020603050405020304" pitchFamily="18" charset="0"/>
              </a:rPr>
              <a:t>razrednik</a:t>
            </a:r>
            <a:r>
              <a:rPr lang="hr-HR" sz="1800" dirty="0">
                <a:effectLst/>
                <a:latin typeface="Times New Roman" panose="02020603050405020304" pitchFamily="18" charset="0"/>
                <a:ea typeface="Times New Roman" panose="02020603050405020304" pitchFamily="18" charset="0"/>
                <a:cs typeface="Times New Roman" panose="02020603050405020304" pitchFamily="18" charset="0"/>
              </a:rPr>
              <a:t> za izostanak do </a:t>
            </a:r>
            <a:r>
              <a:rPr lang="hr-HR" sz="1800" b="1" dirty="0">
                <a:effectLst/>
                <a:latin typeface="Times New Roman" panose="02020603050405020304" pitchFamily="18" charset="0"/>
                <a:ea typeface="Times New Roman" panose="02020603050405020304" pitchFamily="18" charset="0"/>
                <a:cs typeface="Times New Roman" panose="02020603050405020304" pitchFamily="18" charset="0"/>
              </a:rPr>
              <a:t>tri (3)</a:t>
            </a:r>
            <a:r>
              <a:rPr lang="hr-HR" sz="1800" dirty="0">
                <a:effectLst/>
                <a:latin typeface="Times New Roman" panose="02020603050405020304" pitchFamily="18" charset="0"/>
                <a:ea typeface="Times New Roman" panose="02020603050405020304" pitchFamily="18" charset="0"/>
                <a:cs typeface="Times New Roman" panose="02020603050405020304" pitchFamily="18" charset="0"/>
              </a:rPr>
              <a:t> (pojedinačna ili uzastopna) radna dana uz usmeni ili pisani zahtjev najkasnije jedan dan prije izostanka</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540000" algn="just">
              <a:lnSpc>
                <a:spcPct val="107000"/>
              </a:lnSpc>
              <a:spcBef>
                <a:spcPts val="600"/>
              </a:spcBef>
            </a:pPr>
            <a:r>
              <a:rPr lang="hr-HR" sz="1800" b="1" dirty="0">
                <a:effectLst/>
                <a:latin typeface="Times New Roman" panose="02020603050405020304" pitchFamily="18" charset="0"/>
                <a:ea typeface="Times New Roman" panose="02020603050405020304" pitchFamily="18" charset="0"/>
                <a:cs typeface="Times New Roman" panose="02020603050405020304" pitchFamily="18" charset="0"/>
              </a:rPr>
              <a:t>ravnatelj</a:t>
            </a:r>
            <a:r>
              <a:rPr lang="hr-HR" sz="1800" dirty="0">
                <a:effectLst/>
                <a:latin typeface="Times New Roman" panose="02020603050405020304" pitchFamily="18" charset="0"/>
                <a:ea typeface="Times New Roman" panose="02020603050405020304" pitchFamily="18" charset="0"/>
                <a:cs typeface="Times New Roman" panose="02020603050405020304" pitchFamily="18" charset="0"/>
              </a:rPr>
              <a:t> za izostanak do </a:t>
            </a:r>
            <a:r>
              <a:rPr lang="hr-HR" sz="1800" b="1" dirty="0">
                <a:effectLst/>
                <a:latin typeface="Times New Roman" panose="02020603050405020304" pitchFamily="18" charset="0"/>
                <a:ea typeface="Times New Roman" panose="02020603050405020304" pitchFamily="18" charset="0"/>
                <a:cs typeface="Times New Roman" panose="02020603050405020304" pitchFamily="18" charset="0"/>
              </a:rPr>
              <a:t>sedam (7)</a:t>
            </a:r>
            <a:r>
              <a:rPr lang="hr-HR" sz="1800" dirty="0">
                <a:effectLst/>
                <a:latin typeface="Times New Roman" panose="02020603050405020304" pitchFamily="18" charset="0"/>
                <a:ea typeface="Times New Roman" panose="02020603050405020304" pitchFamily="18" charset="0"/>
                <a:cs typeface="Times New Roman" panose="02020603050405020304" pitchFamily="18" charset="0"/>
              </a:rPr>
              <a:t> (uzastopnih) radnih dana, uz pisani zahtjev ravnatelju za izostanak najkasnije tri dana prije izostanka</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540000" algn="just">
              <a:lnSpc>
                <a:spcPct val="107000"/>
              </a:lnSpc>
              <a:spcBef>
                <a:spcPts val="600"/>
              </a:spcBef>
            </a:pPr>
            <a:r>
              <a:rPr lang="hr-HR" sz="1800" b="1" dirty="0">
                <a:effectLst/>
                <a:latin typeface="Times New Roman" panose="02020603050405020304" pitchFamily="18" charset="0"/>
                <a:ea typeface="Times New Roman" panose="02020603050405020304" pitchFamily="18" charset="0"/>
                <a:cs typeface="Times New Roman" panose="02020603050405020304" pitchFamily="18" charset="0"/>
              </a:rPr>
              <a:t>učiteljsko vijeće</a:t>
            </a:r>
            <a:r>
              <a:rPr lang="hr-HR" sz="1800" dirty="0">
                <a:effectLst/>
                <a:latin typeface="Times New Roman" panose="02020603050405020304" pitchFamily="18" charset="0"/>
                <a:ea typeface="Times New Roman" panose="02020603050405020304" pitchFamily="18" charset="0"/>
                <a:cs typeface="Times New Roman" panose="02020603050405020304" pitchFamily="18" charset="0"/>
              </a:rPr>
              <a:t> za izostanak do </a:t>
            </a:r>
            <a:r>
              <a:rPr lang="hr-HR" sz="1800" b="1" dirty="0">
                <a:effectLst/>
                <a:latin typeface="Times New Roman" panose="02020603050405020304" pitchFamily="18" charset="0"/>
                <a:ea typeface="Times New Roman" panose="02020603050405020304" pitchFamily="18" charset="0"/>
                <a:cs typeface="Times New Roman" panose="02020603050405020304" pitchFamily="18" charset="0"/>
              </a:rPr>
              <a:t>petnaest (15)</a:t>
            </a:r>
            <a:r>
              <a:rPr lang="hr-HR" sz="1800" dirty="0">
                <a:effectLst/>
                <a:latin typeface="Times New Roman" panose="02020603050405020304" pitchFamily="18" charset="0"/>
                <a:ea typeface="Times New Roman" panose="02020603050405020304" pitchFamily="18" charset="0"/>
                <a:cs typeface="Times New Roman" panose="02020603050405020304" pitchFamily="18" charset="0"/>
              </a:rPr>
              <a:t> (uzastopnih) radnih dana, uz pisani zahtjev učiteljskom vijeću najkasnije osam dana prije izostanka</a:t>
            </a:r>
          </a:p>
          <a:p>
            <a:pPr marL="0" indent="0" algn="just">
              <a:lnSpc>
                <a:spcPct val="107000"/>
              </a:lnSpc>
              <a:spcBef>
                <a:spcPts val="600"/>
              </a:spcBef>
              <a:buNone/>
            </a:pPr>
            <a:r>
              <a:rPr lang="hr-HR" sz="1800" dirty="0">
                <a:effectLst/>
                <a:latin typeface="Times New Roman" panose="02020603050405020304" pitchFamily="18" charset="0"/>
                <a:ea typeface="Times New Roman" panose="02020603050405020304" pitchFamily="18" charset="0"/>
                <a:cs typeface="Times New Roman" panose="02020603050405020304" pitchFamily="18" charset="0"/>
              </a:rPr>
              <a:t>Izostanak učenika s nastave u trajanju </a:t>
            </a:r>
            <a:r>
              <a:rPr lang="hr-HR" sz="1800" b="1" dirty="0">
                <a:effectLst/>
                <a:latin typeface="Times New Roman" panose="02020603050405020304" pitchFamily="18" charset="0"/>
                <a:ea typeface="Times New Roman" panose="02020603050405020304" pitchFamily="18" charset="0"/>
                <a:cs typeface="Times New Roman" panose="02020603050405020304" pitchFamily="18" charset="0"/>
              </a:rPr>
              <a:t>duljem od tri (3) radna dana</a:t>
            </a:r>
            <a:r>
              <a:rPr lang="hr-H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hr-HR" sz="1800" b="1" dirty="0">
                <a:effectLst/>
                <a:latin typeface="Times New Roman" panose="02020603050405020304" pitchFamily="18" charset="0"/>
                <a:ea typeface="Times New Roman" panose="02020603050405020304" pitchFamily="18" charset="0"/>
                <a:cs typeface="Times New Roman" panose="02020603050405020304" pitchFamily="18" charset="0"/>
              </a:rPr>
              <a:t>obavezno je opravdati dostavljanjem liječničke potvrde ili odgovarajuće potvrde nadležne institucije</a:t>
            </a:r>
            <a:r>
              <a:rPr lang="hr-HR" sz="1800" dirty="0">
                <a:effectLst/>
                <a:latin typeface="Times New Roman" panose="02020603050405020304" pitchFamily="18" charset="0"/>
                <a:ea typeface="Times New Roman" panose="02020603050405020304" pitchFamily="18" charset="0"/>
                <a:cs typeface="Times New Roman" panose="02020603050405020304" pitchFamily="18" charset="0"/>
              </a:rPr>
              <a:t>, ustanove ili druge fizičke ili pravne osobe </a:t>
            </a:r>
            <a:r>
              <a:rPr lang="hr-HR" sz="1800" b="1" dirty="0">
                <a:effectLst/>
                <a:latin typeface="Times New Roman" panose="02020603050405020304" pitchFamily="18" charset="0"/>
                <a:ea typeface="Times New Roman" panose="02020603050405020304" pitchFamily="18" charset="0"/>
                <a:cs typeface="Times New Roman" panose="02020603050405020304" pitchFamily="18" charset="0"/>
              </a:rPr>
              <a:t>u roku od pet (5) dana</a:t>
            </a:r>
            <a:r>
              <a:rPr lang="hr-HR" sz="1800" dirty="0">
                <a:effectLst/>
                <a:latin typeface="Times New Roman" panose="02020603050405020304" pitchFamily="18" charset="0"/>
                <a:ea typeface="Times New Roman" panose="02020603050405020304" pitchFamily="18" charset="0"/>
                <a:cs typeface="Times New Roman" panose="02020603050405020304" pitchFamily="18" charset="0"/>
              </a:rPr>
              <a:t> od povratka učenika na nastavu.</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Bef>
                <a:spcPts val="600"/>
              </a:spcBef>
              <a:buNone/>
            </a:pPr>
            <a:r>
              <a:rPr lang="hr-HR" sz="1800" dirty="0">
                <a:effectLst/>
                <a:latin typeface="Times New Roman" panose="02020603050405020304" pitchFamily="18" charset="0"/>
                <a:ea typeface="Times New Roman" panose="02020603050405020304" pitchFamily="18" charset="0"/>
                <a:cs typeface="Times New Roman" panose="02020603050405020304" pitchFamily="18" charset="0"/>
              </a:rPr>
              <a:t>Roditelj učenika može više puta godišnje (usmeno ili pismeno) opravdati izostanak svog djeteta u trajanju </a:t>
            </a:r>
            <a:r>
              <a:rPr lang="hr-HR" sz="1800" b="1" dirty="0">
                <a:effectLst/>
                <a:latin typeface="Times New Roman" panose="02020603050405020304" pitchFamily="18" charset="0"/>
                <a:ea typeface="Times New Roman" panose="02020603050405020304" pitchFamily="18" charset="0"/>
                <a:cs typeface="Times New Roman" panose="02020603050405020304" pitchFamily="18" charset="0"/>
              </a:rPr>
              <a:t>do tri (3)</a:t>
            </a:r>
            <a:r>
              <a:rPr lang="hr-HR" sz="1800" dirty="0">
                <a:effectLst/>
                <a:latin typeface="Times New Roman" panose="02020603050405020304" pitchFamily="18" charset="0"/>
                <a:ea typeface="Times New Roman" panose="02020603050405020304" pitchFamily="18" charset="0"/>
                <a:cs typeface="Times New Roman" panose="02020603050405020304" pitchFamily="18" charset="0"/>
              </a:rPr>
              <a:t> radna dana, </a:t>
            </a:r>
            <a:r>
              <a:rPr lang="hr-HR" sz="1800" b="1" dirty="0">
                <a:effectLst/>
                <a:latin typeface="Times New Roman" panose="02020603050405020304" pitchFamily="18" charset="0"/>
                <a:ea typeface="Times New Roman" panose="02020603050405020304" pitchFamily="18" charset="0"/>
                <a:cs typeface="Times New Roman" panose="02020603050405020304" pitchFamily="18" charset="0"/>
              </a:rPr>
              <a:t>a za koje nije pravodobno podnesen zahtjev</a:t>
            </a:r>
            <a:r>
              <a:rPr lang="hr-HR" sz="1800" dirty="0">
                <a:effectLst/>
                <a:latin typeface="Times New Roman" panose="02020603050405020304" pitchFamily="18" charset="0"/>
                <a:ea typeface="Times New Roman" panose="02020603050405020304" pitchFamily="18" charset="0"/>
                <a:cs typeface="Times New Roman" panose="02020603050405020304" pitchFamily="18" charset="0"/>
              </a:rPr>
              <a:t>, što je moguće prije, a </a:t>
            </a:r>
            <a:r>
              <a:rPr lang="hr-HR" sz="1800" b="1" dirty="0">
                <a:effectLst/>
                <a:latin typeface="Times New Roman" panose="02020603050405020304" pitchFamily="18" charset="0"/>
                <a:ea typeface="Times New Roman" panose="02020603050405020304" pitchFamily="18" charset="0"/>
                <a:cs typeface="Times New Roman" panose="02020603050405020304" pitchFamily="18" charset="0"/>
              </a:rPr>
              <a:t>najkasnije u roku tri (3) dana</a:t>
            </a:r>
            <a:r>
              <a:rPr lang="hr-HR" sz="1800" dirty="0">
                <a:effectLst/>
                <a:latin typeface="Times New Roman" panose="02020603050405020304" pitchFamily="18" charset="0"/>
                <a:ea typeface="Times New Roman" panose="02020603050405020304" pitchFamily="18" charset="0"/>
                <a:cs typeface="Times New Roman" panose="02020603050405020304" pitchFamily="18" charset="0"/>
              </a:rPr>
              <a:t> od dana izostanka s nastave.</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hr-HR" dirty="0"/>
          </a:p>
        </p:txBody>
      </p:sp>
    </p:spTree>
    <p:extLst>
      <p:ext uri="{BB962C8B-B14F-4D97-AF65-F5344CB8AC3E}">
        <p14:creationId xmlns:p14="http://schemas.microsoft.com/office/powerpoint/2010/main" val="4213216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Slika 2">
            <a:extLst>
              <a:ext uri="{FF2B5EF4-FFF2-40B4-BE49-F238E27FC236}">
                <a16:creationId xmlns:a16="http://schemas.microsoft.com/office/drawing/2014/main" id="{FB021CF0-EF46-4666-8054-1DBF305F5599}"/>
              </a:ext>
            </a:extLst>
          </p:cNvPr>
          <p:cNvPicPr>
            <a:picLocks noChangeAspect="1"/>
          </p:cNvPicPr>
          <p:nvPr/>
        </p:nvPicPr>
        <p:blipFill rotWithShape="1">
          <a:blip r:embed="rId2"/>
          <a:srcRect l="13627" t="11003" r="15534" b="7249"/>
          <a:stretch/>
        </p:blipFill>
        <p:spPr>
          <a:xfrm>
            <a:off x="729449" y="136038"/>
            <a:ext cx="10145697" cy="6585924"/>
          </a:xfrm>
          <a:prstGeom prst="rect">
            <a:avLst/>
          </a:prstGeom>
        </p:spPr>
      </p:pic>
    </p:spTree>
    <p:extLst>
      <p:ext uri="{BB962C8B-B14F-4D97-AF65-F5344CB8AC3E}">
        <p14:creationId xmlns:p14="http://schemas.microsoft.com/office/powerpoint/2010/main" val="3875647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lika 5">
            <a:extLst>
              <a:ext uri="{FF2B5EF4-FFF2-40B4-BE49-F238E27FC236}">
                <a16:creationId xmlns:a16="http://schemas.microsoft.com/office/drawing/2014/main" id="{A6023118-42DB-4FDE-9871-FC098B9C5889}"/>
              </a:ext>
            </a:extLst>
          </p:cNvPr>
          <p:cNvPicPr>
            <a:picLocks noChangeAspect="1"/>
          </p:cNvPicPr>
          <p:nvPr/>
        </p:nvPicPr>
        <p:blipFill rotWithShape="1">
          <a:blip r:embed="rId2"/>
          <a:srcRect l="14272" t="8673" r="14223" b="7703"/>
          <a:stretch/>
        </p:blipFill>
        <p:spPr>
          <a:xfrm>
            <a:off x="1216239" y="158545"/>
            <a:ext cx="9942991" cy="6540909"/>
          </a:xfrm>
          <a:prstGeom prst="rect">
            <a:avLst/>
          </a:prstGeom>
        </p:spPr>
      </p:pic>
    </p:spTree>
    <p:extLst>
      <p:ext uri="{BB962C8B-B14F-4D97-AF65-F5344CB8AC3E}">
        <p14:creationId xmlns:p14="http://schemas.microsoft.com/office/powerpoint/2010/main" val="1659170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a:extLst>
              <a:ext uri="{FF2B5EF4-FFF2-40B4-BE49-F238E27FC236}">
                <a16:creationId xmlns:a16="http://schemas.microsoft.com/office/drawing/2014/main" id="{FCB87DAF-C1AD-4A66-AB4F-3ACBB1B26ABF}"/>
              </a:ext>
            </a:extLst>
          </p:cNvPr>
          <p:cNvSpPr txBox="1"/>
          <p:nvPr/>
        </p:nvSpPr>
        <p:spPr>
          <a:xfrm>
            <a:off x="676921" y="2318625"/>
            <a:ext cx="11254667" cy="1323439"/>
          </a:xfrm>
          <a:prstGeom prst="rect">
            <a:avLst/>
          </a:prstGeom>
          <a:noFill/>
        </p:spPr>
        <p:txBody>
          <a:bodyPr wrap="square" rtlCol="0">
            <a:spAutoFit/>
          </a:bodyPr>
          <a:lstStyle/>
          <a:p>
            <a:r>
              <a:rPr lang="hr-HR" sz="4000" b="1" dirty="0"/>
              <a:t>Kućni red Osnovne škole Višnjevac – </a:t>
            </a:r>
          </a:p>
          <a:p>
            <a:r>
              <a:rPr lang="hr-HR" sz="4000" b="1" dirty="0"/>
              <a:t>odbrani članci uz dodatno objašnjenje</a:t>
            </a:r>
          </a:p>
        </p:txBody>
      </p:sp>
    </p:spTree>
    <p:extLst>
      <p:ext uri="{BB962C8B-B14F-4D97-AF65-F5344CB8AC3E}">
        <p14:creationId xmlns:p14="http://schemas.microsoft.com/office/powerpoint/2010/main" val="2856974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7F07ADC-74F7-4365-BCB8-2978A091019D}"/>
              </a:ext>
            </a:extLst>
          </p:cNvPr>
          <p:cNvSpPr>
            <a:spLocks noGrp="1"/>
          </p:cNvSpPr>
          <p:nvPr>
            <p:ph type="title"/>
          </p:nvPr>
        </p:nvSpPr>
        <p:spPr>
          <a:xfrm>
            <a:off x="634014" y="267470"/>
            <a:ext cx="10515600" cy="611419"/>
          </a:xfrm>
        </p:spPr>
        <p:txBody>
          <a:bodyPr/>
          <a:lstStyle/>
          <a:p>
            <a:r>
              <a:rPr lang="hr-HR" sz="1800" b="1" dirty="0">
                <a:effectLst/>
                <a:latin typeface="Times New Roman" panose="02020603050405020304" pitchFamily="18" charset="0"/>
                <a:ea typeface="Times New Roman" panose="02020603050405020304" pitchFamily="18" charset="0"/>
              </a:rPr>
              <a:t> PRAVILA I OBVEZE PONAŠANJA U ŠKOLI, UNUTARNJEM I VANJSKOM PROSTORU</a:t>
            </a:r>
            <a:endParaRPr lang="hr-HR" dirty="0"/>
          </a:p>
        </p:txBody>
      </p:sp>
      <p:sp>
        <p:nvSpPr>
          <p:cNvPr id="3" name="Rezervirano mjesto sadržaja 2">
            <a:extLst>
              <a:ext uri="{FF2B5EF4-FFF2-40B4-BE49-F238E27FC236}">
                <a16:creationId xmlns:a16="http://schemas.microsoft.com/office/drawing/2014/main" id="{FA06EDED-374E-4EA3-BD97-DD8B657F2429}"/>
              </a:ext>
            </a:extLst>
          </p:cNvPr>
          <p:cNvSpPr>
            <a:spLocks noGrp="1"/>
          </p:cNvSpPr>
          <p:nvPr>
            <p:ph idx="1"/>
          </p:nvPr>
        </p:nvSpPr>
        <p:spPr>
          <a:xfrm>
            <a:off x="358805" y="878889"/>
            <a:ext cx="11599415" cy="5850385"/>
          </a:xfrm>
        </p:spPr>
        <p:txBody>
          <a:bodyPr>
            <a:normAutofit lnSpcReduction="10000"/>
          </a:bodyPr>
          <a:lstStyle/>
          <a:p>
            <a:pPr marL="0" marR="179705" indent="0" algn="ctr">
              <a:spcAft>
                <a:spcPts val="0"/>
              </a:spcAft>
              <a:buNone/>
            </a:pPr>
            <a:r>
              <a:rPr lang="hr-HR" sz="1800" dirty="0">
                <a:effectLst/>
                <a:latin typeface="Times New Roman" panose="02020603050405020304" pitchFamily="18" charset="0"/>
                <a:ea typeface="Times New Roman" panose="02020603050405020304" pitchFamily="18" charset="0"/>
              </a:rPr>
              <a:t>Članak 7.</a:t>
            </a:r>
          </a:p>
          <a:p>
            <a:pPr marR="179705" algn="just"/>
            <a:r>
              <a:rPr lang="hr-HR" sz="1800" b="1" dirty="0">
                <a:effectLst/>
                <a:latin typeface="Times New Roman" panose="02020603050405020304" pitchFamily="18" charset="0"/>
                <a:ea typeface="Times New Roman" panose="02020603050405020304" pitchFamily="18" charset="0"/>
              </a:rPr>
              <a:t>U prostoru Škole i školskom dvorištu  </a:t>
            </a:r>
            <a:r>
              <a:rPr lang="hr-HR" sz="1800" b="1" u="sng" dirty="0">
                <a:effectLst/>
                <a:latin typeface="Times New Roman" panose="02020603050405020304" pitchFamily="18" charset="0"/>
                <a:ea typeface="Times New Roman" panose="02020603050405020304" pitchFamily="18" charset="0"/>
              </a:rPr>
              <a:t>zabranjeno je</a:t>
            </a:r>
            <a:r>
              <a:rPr lang="hr-HR" sz="1800" b="1" dirty="0">
                <a:effectLst/>
                <a:latin typeface="Times New Roman" panose="02020603050405020304" pitchFamily="18" charset="0"/>
                <a:ea typeface="Times New Roman" panose="02020603050405020304" pitchFamily="18" charset="0"/>
              </a:rPr>
              <a:t>:</a:t>
            </a:r>
            <a:endParaRPr lang="hr-HR"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hr-HR" sz="1800" b="1" dirty="0">
                <a:effectLst/>
                <a:latin typeface="Times New Roman" panose="02020603050405020304" pitchFamily="18" charset="0"/>
                <a:ea typeface="Times New Roman" panose="02020603050405020304" pitchFamily="18" charset="0"/>
                <a:cs typeface="Symbol" panose="05050102010706020507" pitchFamily="18" charset="2"/>
              </a:rPr>
              <a:t>promidžba i prodaja svih proizvoda</a:t>
            </a:r>
            <a:r>
              <a:rPr lang="hr-HR" sz="1800" dirty="0">
                <a:effectLst/>
                <a:latin typeface="Times New Roman" panose="02020603050405020304" pitchFamily="18" charset="0"/>
                <a:ea typeface="Times New Roman" panose="02020603050405020304" pitchFamily="18" charset="0"/>
                <a:cs typeface="Symbol" panose="05050102010706020507" pitchFamily="18" charset="2"/>
              </a:rPr>
              <a:t> koji nisu u skladu s ciljevima odgoja i  obrazovanja</a:t>
            </a:r>
          </a:p>
          <a:p>
            <a:pPr marL="342900" marR="179705" lvl="0" indent="-342900" algn="just">
              <a:spcAft>
                <a:spcPts val="0"/>
              </a:spcAft>
              <a:buFont typeface="Symbol" panose="05050102010706020507" pitchFamily="18" charset="2"/>
              <a:buChar char=""/>
            </a:pPr>
            <a:r>
              <a:rPr lang="hr-HR" sz="1800" b="1" dirty="0">
                <a:effectLst/>
                <a:latin typeface="Times New Roman" panose="02020603050405020304" pitchFamily="18" charset="0"/>
                <a:ea typeface="Times New Roman" panose="02020603050405020304" pitchFamily="18" charset="0"/>
              </a:rPr>
              <a:t>pušenje</a:t>
            </a:r>
            <a:r>
              <a:rPr lang="hr-HR" sz="1800" dirty="0">
                <a:effectLst/>
                <a:latin typeface="Times New Roman" panose="02020603050405020304" pitchFamily="18" charset="0"/>
                <a:ea typeface="Times New Roman" panose="02020603050405020304" pitchFamily="18" charset="0"/>
              </a:rPr>
              <a:t> u zgradi i dvorištu škole</a:t>
            </a:r>
          </a:p>
          <a:p>
            <a:pPr marL="0" marR="179705" lvl="0" indent="0" algn="just">
              <a:spcAft>
                <a:spcPts val="0"/>
              </a:spcAft>
              <a:buNone/>
            </a:pPr>
            <a:endParaRPr lang="hr-HR" sz="1800" dirty="0">
              <a:effectLst/>
              <a:latin typeface="Times New Roman" panose="02020603050405020304" pitchFamily="18" charset="0"/>
              <a:ea typeface="Times New Roman" panose="02020603050405020304" pitchFamily="18" charset="0"/>
            </a:endParaRPr>
          </a:p>
          <a:p>
            <a:pPr marL="342900" marR="179705" indent="-342900" algn="just">
              <a:buFont typeface="Symbol" panose="05050102010706020507" pitchFamily="18" charset="2"/>
              <a:buChar char=""/>
            </a:pPr>
            <a:r>
              <a:rPr lang="hr-HR" sz="1800" dirty="0">
                <a:effectLst/>
                <a:latin typeface="Times New Roman" panose="02020603050405020304" pitchFamily="18" charset="0"/>
                <a:ea typeface="Times New Roman" panose="02020603050405020304" pitchFamily="18" charset="0"/>
                <a:cs typeface="Symbol" panose="05050102010706020507" pitchFamily="18" charset="2"/>
              </a:rPr>
              <a:t>unošenje sredstava, </a:t>
            </a:r>
            <a:r>
              <a:rPr lang="hr-HR" sz="1800" b="1" dirty="0">
                <a:effectLst/>
                <a:latin typeface="Times New Roman" panose="02020603050405020304" pitchFamily="18" charset="0"/>
                <a:ea typeface="Times New Roman" panose="02020603050405020304" pitchFamily="18" charset="0"/>
                <a:cs typeface="Symbol" panose="05050102010706020507" pitchFamily="18" charset="2"/>
              </a:rPr>
              <a:t>opreme i uređaja koji mogu izazvati požar ili eksploziju</a:t>
            </a:r>
            <a:endParaRPr lang="hr-HR" sz="1800" dirty="0">
              <a:effectLst/>
              <a:latin typeface="Times New Roman" panose="02020603050405020304" pitchFamily="18" charset="0"/>
              <a:ea typeface="Times New Roman" panose="02020603050405020304" pitchFamily="18" charset="0"/>
            </a:endParaRPr>
          </a:p>
          <a:p>
            <a:pPr marL="342900" marR="179705" lvl="0" indent="-342900" algn="just">
              <a:spcAft>
                <a:spcPts val="0"/>
              </a:spcAft>
              <a:buFont typeface="Symbol" panose="05050102010706020507" pitchFamily="18" charset="2"/>
              <a:buChar char=""/>
            </a:pPr>
            <a:r>
              <a:rPr lang="hr-HR" sz="1800" dirty="0">
                <a:effectLst/>
                <a:latin typeface="Times New Roman" panose="02020603050405020304" pitchFamily="18" charset="0"/>
                <a:ea typeface="Times New Roman" panose="02020603050405020304" pitchFamily="18" charset="0"/>
              </a:rPr>
              <a:t>nošenje svih vrsta </a:t>
            </a:r>
            <a:r>
              <a:rPr lang="hr-HR" sz="1800" b="1" dirty="0">
                <a:effectLst/>
                <a:latin typeface="Times New Roman" panose="02020603050405020304" pitchFamily="18" charset="0"/>
                <a:ea typeface="Times New Roman" panose="02020603050405020304" pitchFamily="18" charset="0"/>
              </a:rPr>
              <a:t>oružja </a:t>
            </a:r>
          </a:p>
          <a:p>
            <a:pPr marL="342900" marR="179705" lvl="0" indent="-342900" algn="just">
              <a:spcAft>
                <a:spcPts val="0"/>
              </a:spcAft>
              <a:buFont typeface="Symbol" panose="05050102010706020507" pitchFamily="18" charset="2"/>
              <a:buChar char=""/>
            </a:pPr>
            <a:r>
              <a:rPr lang="hr-HR" sz="1800" dirty="0">
                <a:solidFill>
                  <a:srgbClr val="00B050"/>
                </a:solidFill>
                <a:effectLst/>
                <a:latin typeface="Times New Roman" panose="02020603050405020304" pitchFamily="18" charset="0"/>
                <a:ea typeface="Times New Roman" panose="02020603050405020304" pitchFamily="18" charset="0"/>
              </a:rPr>
              <a:t>(svako takvo ponašanje biti će evidentirano u e-Dnevnik, obavit će se razgovor s učenikom i roditeljima te će se postupiti prema </a:t>
            </a:r>
            <a:r>
              <a:rPr lang="hr-HR" sz="18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Pravilniku o kriterijima za izricanje pedagoških mjera čl. 3. st. 4. točka i) – strogi ukor UV; čl. 3. st. 4. točka d) – preseljenje u drugu školu – prijava MUP-u i CZS-u)</a:t>
            </a:r>
          </a:p>
          <a:p>
            <a:pPr marL="342900" marR="179705" lvl="0" indent="-342900" algn="just">
              <a:spcAft>
                <a:spcPts val="0"/>
              </a:spcAft>
              <a:buFont typeface="Symbol" panose="05050102010706020507" pitchFamily="18" charset="2"/>
              <a:buChar char=""/>
            </a:pPr>
            <a:endParaRPr lang="hr-HR" sz="1800" b="1" dirty="0">
              <a:effectLst/>
              <a:latin typeface="Times New Roman" panose="02020603050405020304" pitchFamily="18" charset="0"/>
              <a:ea typeface="Times New Roman" panose="02020603050405020304" pitchFamily="18" charset="0"/>
            </a:endParaRPr>
          </a:p>
          <a:p>
            <a:pPr marL="342900" marR="179705" indent="-342900" algn="just">
              <a:buFont typeface="Symbol" panose="05050102010706020507" pitchFamily="18" charset="2"/>
              <a:buChar char=""/>
            </a:pPr>
            <a:r>
              <a:rPr lang="hr-HR" sz="1800" dirty="0">
                <a:effectLst/>
                <a:latin typeface="Times New Roman" panose="02020603050405020304" pitchFamily="18" charset="0"/>
                <a:ea typeface="Times New Roman" panose="02020603050405020304" pitchFamily="18" charset="0"/>
                <a:cs typeface="Symbol" panose="05050102010706020507" pitchFamily="18" charset="2"/>
              </a:rPr>
              <a:t>unošenje, posjedovanje i konzumiranje </a:t>
            </a:r>
            <a:r>
              <a:rPr lang="hr-HR" sz="1800" b="1" dirty="0">
                <a:effectLst/>
                <a:latin typeface="Times New Roman" panose="02020603050405020304" pitchFamily="18" charset="0"/>
                <a:ea typeface="Times New Roman" panose="02020603050405020304" pitchFamily="18" charset="0"/>
                <a:cs typeface="Symbol" panose="05050102010706020507" pitchFamily="18" charset="2"/>
              </a:rPr>
              <a:t>alkohola i opojnih sredstava </a:t>
            </a:r>
            <a:r>
              <a:rPr lang="hr-HR" sz="1800" dirty="0">
                <a:solidFill>
                  <a:srgbClr val="00B050"/>
                </a:solidFill>
                <a:effectLst/>
                <a:latin typeface="Times New Roman" panose="02020603050405020304" pitchFamily="18" charset="0"/>
                <a:ea typeface="Times New Roman" panose="02020603050405020304" pitchFamily="18" charset="0"/>
              </a:rPr>
              <a:t>(svako takvo ponašanje biti će evidentirano u e-Dnevnik, obavit će se razgovor s učenikom i roditeljima te će se postupiti prema </a:t>
            </a:r>
            <a:r>
              <a:rPr lang="hr-HR" sz="18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Pravilnikom o kriterijima za izricanje pedagoških mjera čl. 3. st. 3. točka c) – ukor RV )</a:t>
            </a:r>
            <a:endParaRPr lang="hr-HR" sz="1800" b="1" dirty="0">
              <a:effectLst/>
              <a:latin typeface="Times New Roman" panose="02020603050405020304" pitchFamily="18" charset="0"/>
              <a:ea typeface="Times New Roman" panose="02020603050405020304" pitchFamily="18" charset="0"/>
              <a:cs typeface="Symbol" panose="05050102010706020507" pitchFamily="18" charset="2"/>
            </a:endParaRPr>
          </a:p>
          <a:p>
            <a:pPr marL="342900" marR="179705" lvl="0" indent="-342900" algn="just">
              <a:spcAft>
                <a:spcPts val="0"/>
              </a:spcAft>
              <a:buFont typeface="Symbol" panose="05050102010706020507" pitchFamily="18" charset="2"/>
              <a:buChar char=""/>
            </a:pPr>
            <a:r>
              <a:rPr lang="hr-HR" sz="1800" dirty="0">
                <a:effectLst/>
                <a:latin typeface="Times New Roman" panose="02020603050405020304" pitchFamily="18" charset="0"/>
                <a:ea typeface="Times New Roman" panose="02020603050405020304" pitchFamily="18" charset="0"/>
                <a:cs typeface="Symbol" panose="05050102010706020507" pitchFamily="18" charset="2"/>
              </a:rPr>
              <a:t>unošenje </a:t>
            </a:r>
            <a:r>
              <a:rPr lang="hr-HR" sz="1800" b="1" dirty="0">
                <a:effectLst/>
                <a:latin typeface="Times New Roman" panose="02020603050405020304" pitchFamily="18" charset="0"/>
                <a:ea typeface="Times New Roman" panose="02020603050405020304" pitchFamily="18" charset="0"/>
                <a:cs typeface="Symbol" panose="05050102010706020507" pitchFamily="18" charset="2"/>
              </a:rPr>
              <a:t>lijekova, osim ako ne služe u medicinske svrhe </a:t>
            </a:r>
            <a:r>
              <a:rPr lang="hr-HR" sz="1800" dirty="0">
                <a:effectLst/>
                <a:latin typeface="Times New Roman" panose="02020603050405020304" pitchFamily="18" charset="0"/>
                <a:ea typeface="Times New Roman" panose="02020603050405020304" pitchFamily="18" charset="0"/>
                <a:cs typeface="Symbol" panose="05050102010706020507" pitchFamily="18" charset="2"/>
              </a:rPr>
              <a:t>što se dokazuje </a:t>
            </a:r>
            <a:r>
              <a:rPr lang="hr-HR" sz="1800" dirty="0">
                <a:effectLst/>
                <a:latin typeface="Times New Roman" panose="02020603050405020304" pitchFamily="18" charset="0"/>
                <a:ea typeface="Times New Roman" panose="02020603050405020304" pitchFamily="18" charset="0"/>
              </a:rPr>
              <a:t>valjanom medicinskom dokumentacijom</a:t>
            </a:r>
          </a:p>
          <a:p>
            <a:pPr marL="342900" marR="179705" lvl="0" indent="-342900" algn="just">
              <a:spcAft>
                <a:spcPts val="0"/>
              </a:spcAft>
              <a:buFont typeface="Symbol" panose="05050102010706020507" pitchFamily="18" charset="2"/>
              <a:buChar char=""/>
            </a:pPr>
            <a:r>
              <a:rPr lang="hr-HR" sz="1800" dirty="0">
                <a:effectLst/>
                <a:latin typeface="Times New Roman" panose="02020603050405020304" pitchFamily="18" charset="0"/>
                <a:ea typeface="Times New Roman" panose="02020603050405020304" pitchFamily="18" charset="0"/>
                <a:cs typeface="Symbol" panose="05050102010706020507" pitchFamily="18" charset="2"/>
              </a:rPr>
              <a:t>igranje </a:t>
            </a:r>
            <a:r>
              <a:rPr lang="hr-HR" sz="1800" b="1" dirty="0">
                <a:effectLst/>
                <a:latin typeface="Times New Roman" panose="02020603050405020304" pitchFamily="18" charset="0"/>
                <a:ea typeface="Times New Roman" panose="02020603050405020304" pitchFamily="18" charset="0"/>
                <a:cs typeface="Symbol" panose="05050102010706020507" pitchFamily="18" charset="2"/>
              </a:rPr>
              <a:t>igara na sreću </a:t>
            </a:r>
            <a:r>
              <a:rPr lang="hr-HR" sz="1800" dirty="0">
                <a:effectLst/>
                <a:latin typeface="Times New Roman" panose="02020603050405020304" pitchFamily="18" charset="0"/>
                <a:ea typeface="Times New Roman" panose="02020603050405020304" pitchFamily="18" charset="0"/>
                <a:cs typeface="Symbol" panose="05050102010706020507" pitchFamily="18" charset="2"/>
              </a:rPr>
              <a:t>i sve vrste kockanja za novac </a:t>
            </a:r>
            <a:r>
              <a:rPr lang="hr-HR" sz="1800" dirty="0">
                <a:solidFill>
                  <a:srgbClr val="00B050"/>
                </a:solidFill>
                <a:effectLst/>
                <a:latin typeface="Times New Roman" panose="02020603050405020304" pitchFamily="18" charset="0"/>
                <a:ea typeface="Times New Roman" panose="02020603050405020304" pitchFamily="18" charset="0"/>
              </a:rPr>
              <a:t>(svako takvo ponašanje biti će evidentirano u e-Dnevnik, obavit će se razgovor s učenikom i roditeljima te će se postupiti prema </a:t>
            </a:r>
            <a:r>
              <a:rPr lang="hr-HR" sz="18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Pravilnikom o kriterijima za izricanje pedagoških mjera čl. 3. st. 3. točka i) – ukor RV )</a:t>
            </a:r>
            <a:endParaRPr lang="hr-HR" sz="1800" dirty="0">
              <a:effectLst/>
              <a:latin typeface="Times New Roman" panose="02020603050405020304" pitchFamily="18" charset="0"/>
              <a:ea typeface="Times New Roman" panose="02020603050405020304" pitchFamily="18" charset="0"/>
              <a:cs typeface="Symbol" panose="05050102010706020507" pitchFamily="18" charset="2"/>
            </a:endParaRPr>
          </a:p>
          <a:p>
            <a:endParaRPr lang="hr-HR" dirty="0"/>
          </a:p>
        </p:txBody>
      </p:sp>
      <p:cxnSp>
        <p:nvCxnSpPr>
          <p:cNvPr id="5" name="Ravni poveznik 4">
            <a:extLst>
              <a:ext uri="{FF2B5EF4-FFF2-40B4-BE49-F238E27FC236}">
                <a16:creationId xmlns:a16="http://schemas.microsoft.com/office/drawing/2014/main" id="{52724F84-8DB6-4AAF-A061-EC34881801DB}"/>
              </a:ext>
            </a:extLst>
          </p:cNvPr>
          <p:cNvCxnSpPr/>
          <p:nvPr/>
        </p:nvCxnSpPr>
        <p:spPr>
          <a:xfrm>
            <a:off x="4314548" y="2521258"/>
            <a:ext cx="19797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Ravni poveznik 5">
            <a:extLst>
              <a:ext uri="{FF2B5EF4-FFF2-40B4-BE49-F238E27FC236}">
                <a16:creationId xmlns:a16="http://schemas.microsoft.com/office/drawing/2014/main" id="{681F11BA-1503-4C8C-8E1D-E4CAE227776A}"/>
              </a:ext>
            </a:extLst>
          </p:cNvPr>
          <p:cNvCxnSpPr/>
          <p:nvPr/>
        </p:nvCxnSpPr>
        <p:spPr>
          <a:xfrm>
            <a:off x="4404804" y="4236128"/>
            <a:ext cx="197972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8622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C01516A2-E961-4031-9224-AB5158665A5C}"/>
              </a:ext>
            </a:extLst>
          </p:cNvPr>
          <p:cNvSpPr>
            <a:spLocks noGrp="1"/>
          </p:cNvSpPr>
          <p:nvPr>
            <p:ph idx="1"/>
          </p:nvPr>
        </p:nvSpPr>
        <p:spPr>
          <a:xfrm>
            <a:off x="527481" y="431830"/>
            <a:ext cx="10515600" cy="6350710"/>
          </a:xfrm>
        </p:spPr>
        <p:txBody>
          <a:bodyPr>
            <a:normAutofit fontScale="55000" lnSpcReduction="20000"/>
          </a:bodyPr>
          <a:lstStyle/>
          <a:p>
            <a:pPr marL="342900" marR="179705" lvl="0" indent="-342900" algn="just">
              <a:spcAft>
                <a:spcPts val="0"/>
              </a:spcAft>
              <a:buFont typeface="Symbol" panose="05050102010706020507" pitchFamily="18" charset="2"/>
              <a:buChar char=""/>
            </a:pPr>
            <a:r>
              <a:rPr lang="hr-HR" sz="4200" b="1" dirty="0">
                <a:effectLst/>
                <a:latin typeface="Times New Roman" panose="02020603050405020304" pitchFamily="18" charset="0"/>
                <a:ea typeface="Times New Roman" panose="02020603050405020304" pitchFamily="18" charset="0"/>
                <a:cs typeface="Symbol" panose="05050102010706020507" pitchFamily="18" charset="2"/>
              </a:rPr>
              <a:t>uporaba mobitela</a:t>
            </a:r>
            <a:r>
              <a:rPr lang="hr-HR" sz="4200" dirty="0">
                <a:effectLst/>
                <a:latin typeface="Times New Roman" panose="02020603050405020304" pitchFamily="18" charset="0"/>
                <a:ea typeface="Times New Roman" panose="02020603050405020304" pitchFamily="18" charset="0"/>
                <a:cs typeface="Symbol" panose="05050102010706020507" pitchFamily="18" charset="2"/>
              </a:rPr>
              <a:t> i sličnih tehničkih naprava  (tablet, pametni sat, i sl.) </a:t>
            </a:r>
            <a:r>
              <a:rPr lang="hr-HR" sz="4200" b="1" dirty="0">
                <a:effectLst/>
                <a:latin typeface="Times New Roman" panose="02020603050405020304" pitchFamily="18" charset="0"/>
                <a:ea typeface="Times New Roman" panose="02020603050405020304" pitchFamily="18" charset="0"/>
                <a:cs typeface="Symbol" panose="05050102010706020507" pitchFamily="18" charset="2"/>
              </a:rPr>
              <a:t>tijekom nastavnog rada</a:t>
            </a:r>
            <a:r>
              <a:rPr lang="hr-HR" sz="4200" dirty="0">
                <a:effectLst/>
                <a:latin typeface="Times New Roman" panose="02020603050405020304" pitchFamily="18" charset="0"/>
                <a:ea typeface="Times New Roman" panose="02020603050405020304" pitchFamily="18" charset="0"/>
                <a:cs typeface="Symbol" panose="05050102010706020507" pitchFamily="18" charset="2"/>
              </a:rPr>
              <a:t>, </a:t>
            </a:r>
            <a:r>
              <a:rPr lang="hr-HR" sz="4200" b="1" dirty="0">
                <a:effectLst/>
                <a:latin typeface="Times New Roman" panose="02020603050405020304" pitchFamily="18" charset="0"/>
                <a:ea typeface="Times New Roman" panose="02020603050405020304" pitchFamily="18" charset="0"/>
                <a:cs typeface="Symbol" panose="05050102010706020507" pitchFamily="18" charset="2"/>
              </a:rPr>
              <a:t>osim u cilju</a:t>
            </a:r>
            <a:r>
              <a:rPr lang="hr-HR" sz="4200" dirty="0">
                <a:effectLst/>
                <a:latin typeface="Times New Roman" panose="02020603050405020304" pitchFamily="18" charset="0"/>
                <a:ea typeface="Times New Roman" panose="02020603050405020304" pitchFamily="18" charset="0"/>
                <a:cs typeface="Symbol" panose="05050102010706020507" pitchFamily="18" charset="2"/>
              </a:rPr>
              <a:t>  usvajanja nastavnih sadržaja i uz izričitu dozvolu učitelja </a:t>
            </a:r>
            <a:r>
              <a:rPr lang="hr-HR" sz="4200" dirty="0">
                <a:solidFill>
                  <a:srgbClr val="00B050"/>
                </a:solidFill>
                <a:effectLst/>
                <a:latin typeface="Times New Roman" panose="02020603050405020304" pitchFamily="18" charset="0"/>
                <a:ea typeface="Times New Roman" panose="02020603050405020304" pitchFamily="18" charset="0"/>
                <a:cs typeface="Symbol" panose="05050102010706020507" pitchFamily="18" charset="2"/>
              </a:rPr>
              <a:t>(više čl. 14. slajd 11.) </a:t>
            </a:r>
          </a:p>
          <a:p>
            <a:pPr marL="342900" marR="179705" lvl="0" indent="-342900" algn="just">
              <a:spcAft>
                <a:spcPts val="0"/>
              </a:spcAft>
              <a:buFont typeface="Symbol" panose="05050102010706020507" pitchFamily="18" charset="2"/>
              <a:buChar char=""/>
            </a:pPr>
            <a:r>
              <a:rPr lang="hr-HR" sz="4200" dirty="0">
                <a:effectLst/>
                <a:latin typeface="Times New Roman" panose="02020603050405020304" pitchFamily="18" charset="0"/>
                <a:ea typeface="Times New Roman" panose="02020603050405020304" pitchFamily="18" charset="0"/>
                <a:cs typeface="Symbol" panose="05050102010706020507" pitchFamily="18" charset="2"/>
              </a:rPr>
              <a:t>unošenje </a:t>
            </a:r>
            <a:r>
              <a:rPr lang="hr-HR" sz="4200" b="1" dirty="0">
                <a:effectLst/>
                <a:latin typeface="Times New Roman" panose="02020603050405020304" pitchFamily="18" charset="0"/>
                <a:ea typeface="Times New Roman" panose="02020603050405020304" pitchFamily="18" charset="0"/>
                <a:cs typeface="Symbol" panose="05050102010706020507" pitchFamily="18" charset="2"/>
              </a:rPr>
              <a:t>tiskovina nepoćudnog sadržaja</a:t>
            </a:r>
          </a:p>
          <a:p>
            <a:pPr marL="0" marR="179705" indent="0" algn="just">
              <a:buNone/>
            </a:pPr>
            <a:endParaRPr lang="hr-HR" sz="1500" b="1" dirty="0">
              <a:effectLst/>
              <a:latin typeface="Times New Roman" panose="02020603050405020304" pitchFamily="18" charset="0"/>
              <a:ea typeface="Times New Roman" panose="02020603050405020304" pitchFamily="18" charset="0"/>
              <a:cs typeface="Symbol" panose="05050102010706020507" pitchFamily="18" charset="2"/>
            </a:endParaRPr>
          </a:p>
          <a:p>
            <a:pPr marL="0" marR="179705" indent="0" algn="just">
              <a:buNone/>
            </a:pPr>
            <a:endParaRPr lang="hr-HR" sz="1700" b="1" dirty="0">
              <a:effectLst/>
              <a:latin typeface="Times New Roman" panose="02020603050405020304" pitchFamily="18" charset="0"/>
              <a:ea typeface="Times New Roman" panose="02020603050405020304" pitchFamily="18" charset="0"/>
              <a:cs typeface="Symbol" panose="05050102010706020507" pitchFamily="18" charset="2"/>
            </a:endParaRPr>
          </a:p>
          <a:p>
            <a:pPr marL="342900" marR="179705" indent="-342900" algn="just">
              <a:buFont typeface="Symbol" panose="05050102010706020507" pitchFamily="18" charset="2"/>
              <a:buChar char=""/>
            </a:pPr>
            <a:r>
              <a:rPr lang="hr-HR" sz="3300" b="1" dirty="0">
                <a:effectLst/>
                <a:latin typeface="Times New Roman" panose="02020603050405020304" pitchFamily="18" charset="0"/>
                <a:ea typeface="Times New Roman" panose="02020603050405020304" pitchFamily="18" charset="0"/>
                <a:cs typeface="Symbol" panose="05050102010706020507" pitchFamily="18" charset="2"/>
              </a:rPr>
              <a:t>krađa i uništavanje tuđe i školske imovine</a:t>
            </a:r>
          </a:p>
          <a:p>
            <a:pPr marL="342900" marR="179705" lvl="0" indent="-342900" algn="just">
              <a:spcAft>
                <a:spcPts val="0"/>
              </a:spcAft>
              <a:buFont typeface="Symbol" panose="05050102010706020507" pitchFamily="18" charset="2"/>
              <a:buChar char=""/>
            </a:pPr>
            <a:r>
              <a:rPr lang="hr-HR" sz="3300" b="1" dirty="0">
                <a:effectLst/>
                <a:latin typeface="Times New Roman" panose="02020603050405020304" pitchFamily="18" charset="0"/>
                <a:ea typeface="Times New Roman" panose="02020603050405020304" pitchFamily="18" charset="0"/>
                <a:cs typeface="Symbol" panose="05050102010706020507" pitchFamily="18" charset="2"/>
              </a:rPr>
              <a:t>pisanje po zidovima i inventaru škole</a:t>
            </a:r>
          </a:p>
          <a:p>
            <a:pPr marL="342900" marR="179705" lvl="0" indent="-342900" algn="just">
              <a:spcAft>
                <a:spcPts val="0"/>
              </a:spcAft>
              <a:buFont typeface="Symbol" panose="05050102010706020507" pitchFamily="18" charset="2"/>
              <a:buChar char=""/>
            </a:pPr>
            <a:r>
              <a:rPr lang="hr-HR" sz="3300" b="1" dirty="0">
                <a:effectLst/>
                <a:latin typeface="Times New Roman" panose="02020603050405020304" pitchFamily="18" charset="0"/>
                <a:ea typeface="Times New Roman" panose="02020603050405020304" pitchFamily="18" charset="0"/>
                <a:cs typeface="Symbol" panose="05050102010706020507" pitchFamily="18" charset="2"/>
              </a:rPr>
              <a:t>bacanje izvan koševa za otpatke</a:t>
            </a:r>
            <a:r>
              <a:rPr lang="hr-HR" sz="3300" dirty="0">
                <a:effectLst/>
                <a:latin typeface="Times New Roman" panose="02020603050405020304" pitchFamily="18" charset="0"/>
                <a:ea typeface="Times New Roman" panose="02020603050405020304" pitchFamily="18" charset="0"/>
                <a:cs typeface="Symbol" panose="05050102010706020507" pitchFamily="18" charset="2"/>
              </a:rPr>
              <a:t> papira, žvakaćih guma i sl.</a:t>
            </a:r>
          </a:p>
          <a:p>
            <a:pPr marL="360000" marR="179705" indent="0" algn="just">
              <a:buNone/>
            </a:pPr>
            <a:r>
              <a:rPr lang="hr-HR" sz="3300" dirty="0">
                <a:solidFill>
                  <a:srgbClr val="00B050"/>
                </a:solidFill>
                <a:effectLst/>
                <a:latin typeface="Times New Roman" panose="02020603050405020304" pitchFamily="18" charset="0"/>
                <a:ea typeface="Times New Roman" panose="02020603050405020304" pitchFamily="18" charset="0"/>
              </a:rPr>
              <a:t>(svako takvo ponašanje biti će evidentirano u e-Dnevnik, obavit će se razgovor s učenikom i roditeljima te će se postupiti prema </a:t>
            </a:r>
            <a:r>
              <a:rPr lang="hr-HR" sz="33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Pravilniku o kriterijima za izricanje pedagoških mjera </a:t>
            </a:r>
          </a:p>
          <a:p>
            <a:pPr marL="360000" marR="179705" indent="0" algn="just">
              <a:buNone/>
            </a:pPr>
            <a:r>
              <a:rPr lang="hr-HR" sz="33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čl. 3. st. 2. točke </a:t>
            </a:r>
            <a:r>
              <a:rPr lang="hr-HR" sz="3300"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b) c) – opomena razrednika</a:t>
            </a:r>
          </a:p>
          <a:p>
            <a:pPr marL="360000" marR="179705" indent="0" algn="just">
              <a:buNone/>
            </a:pPr>
            <a:r>
              <a:rPr lang="hr-HR" sz="33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čl. 3. st. 3. točka e)  j) - ukor RV</a:t>
            </a:r>
          </a:p>
          <a:p>
            <a:pPr marL="360000" marR="179705" indent="0" algn="just">
              <a:buNone/>
            </a:pPr>
            <a:r>
              <a:rPr lang="hr-HR" sz="33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čl. 3. st. 4. točka e) – strogi ukor UV</a:t>
            </a:r>
          </a:p>
          <a:p>
            <a:pPr marL="360000" marR="179705" indent="0" algn="just">
              <a:buNone/>
            </a:pPr>
            <a:r>
              <a:rPr lang="hr-HR" sz="3300" dirty="0">
                <a:solidFill>
                  <a:srgbClr val="00B050"/>
                </a:solidFill>
                <a:effectLst/>
                <a:latin typeface="Times New Roman" panose="02020603050405020304" pitchFamily="18" charset="0"/>
                <a:ea typeface="Times New Roman" panose="02020603050405020304" pitchFamily="18" charset="0"/>
                <a:cs typeface="Symbol" panose="05050102010706020507" pitchFamily="18" charset="2"/>
              </a:rPr>
              <a:t>čl. 3. st. 5. točka c) – </a:t>
            </a:r>
            <a:r>
              <a:rPr lang="hr-HR" sz="3300" dirty="0" err="1">
                <a:solidFill>
                  <a:srgbClr val="00B050"/>
                </a:solidFill>
                <a:effectLst/>
                <a:latin typeface="Times New Roman" panose="02020603050405020304" pitchFamily="18" charset="0"/>
                <a:ea typeface="Times New Roman" panose="02020603050405020304" pitchFamily="18" charset="0"/>
                <a:cs typeface="Symbol" panose="05050102010706020507" pitchFamily="18" charset="2"/>
              </a:rPr>
              <a:t>preseljeje</a:t>
            </a:r>
            <a:r>
              <a:rPr lang="hr-HR" sz="3300" dirty="0">
                <a:solidFill>
                  <a:srgbClr val="00B050"/>
                </a:solidFill>
                <a:effectLst/>
                <a:latin typeface="Times New Roman" panose="02020603050405020304" pitchFamily="18" charset="0"/>
                <a:ea typeface="Times New Roman" panose="02020603050405020304" pitchFamily="18" charset="0"/>
                <a:cs typeface="Symbol" panose="05050102010706020507" pitchFamily="18" charset="2"/>
              </a:rPr>
              <a:t> u drugu školu )</a:t>
            </a:r>
          </a:p>
          <a:p>
            <a:pPr marL="342900" marR="179705" lvl="0" indent="-342900" algn="just">
              <a:spcAft>
                <a:spcPts val="0"/>
              </a:spcAft>
              <a:buFont typeface="Symbol" panose="05050102010706020507" pitchFamily="18" charset="2"/>
              <a:buChar char=""/>
            </a:pPr>
            <a:endParaRPr lang="hr-HR" sz="1500" b="1" dirty="0">
              <a:effectLst/>
              <a:latin typeface="Times New Roman" panose="02020603050405020304" pitchFamily="18" charset="0"/>
              <a:ea typeface="Times New Roman" panose="02020603050405020304" pitchFamily="18" charset="0"/>
              <a:cs typeface="Symbol" panose="05050102010706020507" pitchFamily="18" charset="2"/>
            </a:endParaRPr>
          </a:p>
          <a:p>
            <a:pPr marL="342900" marR="179705" lvl="0" indent="-342900" algn="just">
              <a:spcAft>
                <a:spcPts val="0"/>
              </a:spcAft>
              <a:buFont typeface="Symbol" panose="05050102010706020507" pitchFamily="18" charset="2"/>
              <a:buChar char=""/>
            </a:pPr>
            <a:endParaRPr lang="hr-HR" sz="1500" b="1" dirty="0">
              <a:effectLst/>
              <a:latin typeface="Times New Roman" panose="02020603050405020304" pitchFamily="18" charset="0"/>
              <a:ea typeface="Times New Roman" panose="02020603050405020304" pitchFamily="18" charset="0"/>
              <a:cs typeface="Symbol" panose="05050102010706020507" pitchFamily="18" charset="2"/>
            </a:endParaRPr>
          </a:p>
          <a:p>
            <a:pPr marL="342900" marR="179705" lvl="0" indent="-342900" algn="just">
              <a:spcAft>
                <a:spcPts val="0"/>
              </a:spcAft>
              <a:buFont typeface="Symbol" panose="05050102010706020507" pitchFamily="18" charset="2"/>
              <a:buChar char=""/>
            </a:pPr>
            <a:r>
              <a:rPr lang="hr-HR" sz="3300" b="1" dirty="0">
                <a:effectLst/>
                <a:latin typeface="Times New Roman" panose="02020603050405020304" pitchFamily="18" charset="0"/>
                <a:ea typeface="Times New Roman" panose="02020603050405020304" pitchFamily="18" charset="0"/>
                <a:cs typeface="Symbol" panose="05050102010706020507" pitchFamily="18" charset="2"/>
              </a:rPr>
              <a:t>omalovažavanje, tučnjave i zlostavljanje </a:t>
            </a:r>
            <a:r>
              <a:rPr lang="hr-HR" sz="3300" dirty="0">
                <a:solidFill>
                  <a:srgbClr val="00B050"/>
                </a:solidFill>
                <a:effectLst/>
                <a:latin typeface="Times New Roman" panose="02020603050405020304" pitchFamily="18" charset="0"/>
                <a:ea typeface="Times New Roman" panose="02020603050405020304" pitchFamily="18" charset="0"/>
                <a:cs typeface="Symbol" panose="05050102010706020507" pitchFamily="18" charset="2"/>
              </a:rPr>
              <a:t>(više čl. 33. slajd 21.)</a:t>
            </a:r>
          </a:p>
          <a:p>
            <a:pPr marL="342900" marR="179705" lvl="0" indent="-342900" algn="just">
              <a:spcAft>
                <a:spcPts val="0"/>
              </a:spcAft>
              <a:buFont typeface="Symbol" panose="05050102010706020507" pitchFamily="18" charset="2"/>
              <a:buChar char=""/>
            </a:pPr>
            <a:r>
              <a:rPr lang="hr-HR" sz="3300" dirty="0">
                <a:effectLst/>
                <a:latin typeface="Times New Roman" panose="02020603050405020304" pitchFamily="18" charset="0"/>
                <a:ea typeface="Times New Roman" panose="02020603050405020304" pitchFamily="18" charset="0"/>
                <a:cs typeface="Symbol" panose="05050102010706020507" pitchFamily="18" charset="2"/>
              </a:rPr>
              <a:t>učenici ne smiju bez odobrenja ravnatelja  dovoditi u Školu strane osobe.</a:t>
            </a:r>
          </a:p>
          <a:p>
            <a:pPr marL="342900" marR="179705" lvl="0" indent="-342900" algn="just">
              <a:spcAft>
                <a:spcPts val="0"/>
              </a:spcAft>
              <a:buFont typeface="Symbol" panose="05050102010706020507" pitchFamily="18" charset="2"/>
              <a:buChar char=""/>
            </a:pPr>
            <a:r>
              <a:rPr lang="hr-HR" sz="3300" dirty="0">
                <a:effectLst/>
                <a:latin typeface="Times New Roman" panose="02020603050405020304" pitchFamily="18" charset="0"/>
                <a:ea typeface="Times New Roman" panose="02020603050405020304" pitchFamily="18" charset="0"/>
                <a:cs typeface="Symbol" panose="05050102010706020507" pitchFamily="18" charset="2"/>
              </a:rPr>
              <a:t>svim osobama </a:t>
            </a:r>
            <a:r>
              <a:rPr lang="hr-HR" sz="3300" b="1" dirty="0">
                <a:effectLst/>
                <a:latin typeface="Times New Roman" panose="02020603050405020304" pitchFamily="18" charset="0"/>
                <a:ea typeface="Times New Roman" panose="02020603050405020304" pitchFamily="18" charset="0"/>
                <a:cs typeface="Symbol" panose="05050102010706020507" pitchFamily="18" charset="2"/>
              </a:rPr>
              <a:t>zabranjeno je dovoditi životinje u prostorije i okoliš</a:t>
            </a:r>
            <a:r>
              <a:rPr lang="hr-HR" sz="3300" dirty="0">
                <a:effectLst/>
                <a:latin typeface="Times New Roman" panose="02020603050405020304" pitchFamily="18" charset="0"/>
                <a:ea typeface="Times New Roman" panose="02020603050405020304" pitchFamily="18" charset="0"/>
                <a:cs typeface="Symbol" panose="05050102010706020507" pitchFamily="18" charset="2"/>
              </a:rPr>
              <a:t> Škole, osim ako to stručna osoba zatraži, a  ravnatelj  odobri.</a:t>
            </a:r>
          </a:p>
          <a:p>
            <a:endParaRPr lang="hr-HR" dirty="0"/>
          </a:p>
        </p:txBody>
      </p:sp>
      <p:cxnSp>
        <p:nvCxnSpPr>
          <p:cNvPr id="4" name="Ravni poveznik 3">
            <a:extLst>
              <a:ext uri="{FF2B5EF4-FFF2-40B4-BE49-F238E27FC236}">
                <a16:creationId xmlns:a16="http://schemas.microsoft.com/office/drawing/2014/main" id="{D5DC96D9-37D2-4709-B767-99265CA51A4D}"/>
              </a:ext>
            </a:extLst>
          </p:cNvPr>
          <p:cNvCxnSpPr/>
          <p:nvPr/>
        </p:nvCxnSpPr>
        <p:spPr>
          <a:xfrm>
            <a:off x="4740676" y="1740023"/>
            <a:ext cx="19797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Ravni poveznik 4">
            <a:extLst>
              <a:ext uri="{FF2B5EF4-FFF2-40B4-BE49-F238E27FC236}">
                <a16:creationId xmlns:a16="http://schemas.microsoft.com/office/drawing/2014/main" id="{D9BAAC9B-1A4B-44E9-BAE9-3ECD30B30E0D}"/>
              </a:ext>
            </a:extLst>
          </p:cNvPr>
          <p:cNvCxnSpPr/>
          <p:nvPr/>
        </p:nvCxnSpPr>
        <p:spPr>
          <a:xfrm>
            <a:off x="4607511" y="4998128"/>
            <a:ext cx="197972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4210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FA06EDED-374E-4EA3-BD97-DD8B657F2429}"/>
              </a:ext>
            </a:extLst>
          </p:cNvPr>
          <p:cNvSpPr>
            <a:spLocks noGrp="1"/>
          </p:cNvSpPr>
          <p:nvPr>
            <p:ph idx="1"/>
          </p:nvPr>
        </p:nvSpPr>
        <p:spPr>
          <a:xfrm>
            <a:off x="331802" y="609384"/>
            <a:ext cx="11528395" cy="4351338"/>
          </a:xfrm>
        </p:spPr>
        <p:txBody>
          <a:bodyPr/>
          <a:lstStyle/>
          <a:p>
            <a:pPr marL="0" marR="179705" indent="0" algn="ctr">
              <a:spcAft>
                <a:spcPts val="0"/>
              </a:spcAft>
              <a:buNone/>
            </a:pPr>
            <a:r>
              <a:rPr lang="hr-HR" sz="2400" dirty="0">
                <a:effectLst/>
                <a:latin typeface="Times New Roman" panose="02020603050405020304" pitchFamily="18" charset="0"/>
                <a:ea typeface="Times New Roman" panose="02020603050405020304" pitchFamily="18" charset="0"/>
              </a:rPr>
              <a:t>Članak 8.</a:t>
            </a:r>
          </a:p>
          <a:p>
            <a:pPr marL="0" marR="179705" indent="0" algn="just">
              <a:buNone/>
            </a:pPr>
            <a:r>
              <a:rPr lang="hr-HR" sz="2400" dirty="0">
                <a:effectLst/>
                <a:latin typeface="Times New Roman" panose="02020603050405020304" pitchFamily="18" charset="0"/>
                <a:ea typeface="Times New Roman" panose="02020603050405020304" pitchFamily="18" charset="0"/>
              </a:rPr>
              <a:t>Radnici i učenici Škole dužni su se </a:t>
            </a:r>
            <a:r>
              <a:rPr lang="hr-HR" sz="2400" b="1" dirty="0">
                <a:effectLst/>
                <a:latin typeface="Times New Roman" panose="02020603050405020304" pitchFamily="18" charset="0"/>
                <a:ea typeface="Times New Roman" panose="02020603050405020304" pitchFamily="18" charset="0"/>
              </a:rPr>
              <a:t>kulturno odnositi prema roditeljima/skrbnicima i drugim osobama</a:t>
            </a:r>
            <a:r>
              <a:rPr lang="hr-HR" sz="2400" dirty="0">
                <a:effectLst/>
                <a:latin typeface="Times New Roman" panose="02020603050405020304" pitchFamily="18" charset="0"/>
                <a:ea typeface="Times New Roman" panose="02020603050405020304" pitchFamily="18" charset="0"/>
              </a:rPr>
              <a:t> koje borave u Školi sukladno propisanim pravilima te skrbiti o imovini škole. </a:t>
            </a:r>
          </a:p>
          <a:p>
            <a:pPr marR="179705" algn="just">
              <a:spcAft>
                <a:spcPts val="0"/>
              </a:spcAft>
            </a:pPr>
            <a:endParaRPr lang="hr-HR" sz="2400" dirty="0">
              <a:effectLst/>
              <a:latin typeface="Times New Roman" panose="02020603050405020304" pitchFamily="18" charset="0"/>
              <a:ea typeface="Times New Roman" panose="02020603050405020304" pitchFamily="18" charset="0"/>
            </a:endParaRPr>
          </a:p>
          <a:p>
            <a:pPr marL="0" marR="179705" indent="0" algn="ctr">
              <a:spcAft>
                <a:spcPts val="0"/>
              </a:spcAft>
              <a:buNone/>
            </a:pPr>
            <a:r>
              <a:rPr lang="pl-PL" sz="2400" dirty="0">
                <a:effectLst/>
                <a:latin typeface="Times New Roman" panose="02020603050405020304" pitchFamily="18" charset="0"/>
                <a:ea typeface="Times New Roman" panose="02020603050405020304" pitchFamily="18" charset="0"/>
              </a:rPr>
              <a:t>Članak 9.</a:t>
            </a:r>
            <a:endParaRPr lang="hr-HR" sz="2400" dirty="0">
              <a:effectLst/>
              <a:latin typeface="Times New Roman" panose="02020603050405020304" pitchFamily="18" charset="0"/>
              <a:ea typeface="Times New Roman" panose="02020603050405020304" pitchFamily="18" charset="0"/>
            </a:endParaRPr>
          </a:p>
          <a:p>
            <a:pPr marL="0" marR="179705" indent="0" algn="just">
              <a:buNone/>
            </a:pPr>
            <a:r>
              <a:rPr lang="hr-HR" sz="2400" dirty="0">
                <a:effectLst/>
                <a:latin typeface="Times New Roman" panose="02020603050405020304" pitchFamily="18" charset="0"/>
                <a:ea typeface="Times New Roman" panose="02020603050405020304" pitchFamily="18" charset="0"/>
              </a:rPr>
              <a:t>Učenici mogu boraviti u Školi u vrijeme određeno za nastavu i ostale oblike odgojno-obrazovnog rada. Učenici su </a:t>
            </a:r>
            <a:r>
              <a:rPr lang="hr-HR" sz="2400" b="1" dirty="0">
                <a:effectLst/>
                <a:latin typeface="Times New Roman" panose="02020603050405020304" pitchFamily="18" charset="0"/>
                <a:ea typeface="Times New Roman" panose="02020603050405020304" pitchFamily="18" charset="0"/>
              </a:rPr>
              <a:t>dužni dolaziti redovito i na vrijeme u Školu prije početka nastave</a:t>
            </a:r>
            <a:r>
              <a:rPr lang="hr-HR" sz="2400" dirty="0">
                <a:effectLst/>
                <a:latin typeface="Times New Roman" panose="02020603050405020304" pitchFamily="18" charset="0"/>
                <a:ea typeface="Times New Roman" panose="02020603050405020304" pitchFamily="18" charset="0"/>
              </a:rPr>
              <a:t>. </a:t>
            </a:r>
          </a:p>
          <a:p>
            <a:endParaRPr lang="hr-HR" dirty="0"/>
          </a:p>
        </p:txBody>
      </p:sp>
    </p:spTree>
    <p:extLst>
      <p:ext uri="{BB962C8B-B14F-4D97-AF65-F5344CB8AC3E}">
        <p14:creationId xmlns:p14="http://schemas.microsoft.com/office/powerpoint/2010/main" val="3886076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FA06EDED-374E-4EA3-BD97-DD8B657F2429}"/>
              </a:ext>
            </a:extLst>
          </p:cNvPr>
          <p:cNvSpPr>
            <a:spLocks noGrp="1"/>
          </p:cNvSpPr>
          <p:nvPr>
            <p:ph idx="1"/>
          </p:nvPr>
        </p:nvSpPr>
        <p:spPr>
          <a:xfrm>
            <a:off x="491971" y="360809"/>
            <a:ext cx="10515600" cy="6173156"/>
          </a:xfrm>
        </p:spPr>
        <p:txBody>
          <a:bodyPr>
            <a:normAutofit lnSpcReduction="10000"/>
          </a:bodyPr>
          <a:lstStyle/>
          <a:p>
            <a:pPr marL="0" marR="179705" indent="0" algn="ctr">
              <a:spcAft>
                <a:spcPts val="0"/>
              </a:spcAft>
              <a:buNone/>
            </a:pPr>
            <a:r>
              <a:rPr lang="en-GB" sz="1800" dirty="0" err="1">
                <a:effectLst/>
                <a:latin typeface="Times New Roman" panose="02020603050405020304" pitchFamily="18" charset="0"/>
                <a:ea typeface="Times New Roman" panose="02020603050405020304" pitchFamily="18" charset="0"/>
              </a:rPr>
              <a:t>Članak</a:t>
            </a:r>
            <a:r>
              <a:rPr lang="en-GB" sz="1800" dirty="0">
                <a:effectLst/>
                <a:latin typeface="Times New Roman" panose="02020603050405020304" pitchFamily="18" charset="0"/>
                <a:ea typeface="Times New Roman" panose="02020603050405020304" pitchFamily="18" charset="0"/>
              </a:rPr>
              <a:t> 10.</a:t>
            </a:r>
            <a:endParaRPr lang="hr-HR" sz="1800" dirty="0">
              <a:effectLst/>
              <a:latin typeface="Times New Roman" panose="02020603050405020304" pitchFamily="18" charset="0"/>
              <a:ea typeface="Times New Roman" panose="02020603050405020304" pitchFamily="18" charset="0"/>
            </a:endParaRPr>
          </a:p>
          <a:p>
            <a:pPr marL="0" marR="179705" indent="0" algn="just">
              <a:buNone/>
            </a:pPr>
            <a:r>
              <a:rPr lang="hr-HR" sz="1800" b="1" dirty="0">
                <a:effectLst/>
                <a:latin typeface="Times New Roman" panose="02020603050405020304" pitchFamily="18" charset="0"/>
                <a:ea typeface="Times New Roman" panose="02020603050405020304" pitchFamily="18" charset="0"/>
              </a:rPr>
              <a:t>Učenik je dužan:</a:t>
            </a:r>
            <a:endParaRPr lang="hr-HR" sz="1800" dirty="0">
              <a:effectLst/>
              <a:latin typeface="Times New Roman" panose="02020603050405020304" pitchFamily="18" charset="0"/>
              <a:ea typeface="Times New Roman" panose="02020603050405020304" pitchFamily="18" charset="0"/>
            </a:endParaRPr>
          </a:p>
          <a:p>
            <a:pPr marL="342900" marR="179705" lvl="0" indent="-342900" algn="just">
              <a:spcAft>
                <a:spcPts val="0"/>
              </a:spcAft>
              <a:buFont typeface="Symbol" panose="05050102010706020507" pitchFamily="18" charset="2"/>
              <a:buChar char=""/>
            </a:pPr>
            <a:r>
              <a:rPr lang="hr-HR" sz="1800" b="1" dirty="0">
                <a:effectLst/>
                <a:latin typeface="Times New Roman" panose="02020603050405020304" pitchFamily="18" charset="0"/>
                <a:ea typeface="Times New Roman" panose="02020603050405020304" pitchFamily="18" charset="0"/>
                <a:cs typeface="Symbol" panose="05050102010706020507" pitchFamily="18" charset="2"/>
              </a:rPr>
              <a:t>poštivati školske vrijednosti, pravila i autoritete</a:t>
            </a:r>
            <a:r>
              <a:rPr lang="hr-HR" sz="1800" dirty="0">
                <a:effectLst/>
                <a:latin typeface="Times New Roman" panose="02020603050405020304" pitchFamily="18" charset="0"/>
                <a:ea typeface="Times New Roman" panose="02020603050405020304" pitchFamily="18" charset="0"/>
                <a:cs typeface="Symbol" panose="05050102010706020507" pitchFamily="18" charset="2"/>
              </a:rPr>
              <a:t> </a:t>
            </a:r>
          </a:p>
          <a:p>
            <a:pPr marL="342900" marR="179705" lvl="0" indent="-342900" algn="just">
              <a:spcAft>
                <a:spcPts val="0"/>
              </a:spcAft>
              <a:buFont typeface="Symbol" panose="05050102010706020507" pitchFamily="18" charset="2"/>
              <a:buChar char=""/>
            </a:pPr>
            <a:r>
              <a:rPr lang="hr-HR" sz="1800" b="1" dirty="0">
                <a:effectLst/>
                <a:latin typeface="Times New Roman" panose="02020603050405020304" pitchFamily="18" charset="0"/>
                <a:ea typeface="Times New Roman" panose="02020603050405020304" pitchFamily="18" charset="0"/>
                <a:cs typeface="Symbol" panose="05050102010706020507" pitchFamily="18" charset="2"/>
              </a:rPr>
              <a:t>kulturno se ponašati</a:t>
            </a:r>
            <a:r>
              <a:rPr lang="hr-HR" sz="1800" dirty="0">
                <a:effectLst/>
                <a:latin typeface="Times New Roman" panose="02020603050405020304" pitchFamily="18" charset="0"/>
                <a:ea typeface="Times New Roman" panose="02020603050405020304" pitchFamily="18" charset="0"/>
                <a:cs typeface="Symbol" panose="05050102010706020507" pitchFamily="18" charset="2"/>
              </a:rPr>
              <a:t> za vrijeme boravka u Školi i izvan nje </a:t>
            </a:r>
          </a:p>
          <a:p>
            <a:pPr marL="342900" marR="179705" lvl="0" indent="-342900" algn="just">
              <a:spcAft>
                <a:spcPts val="0"/>
              </a:spcAft>
              <a:buFont typeface="Symbol" panose="05050102010706020507" pitchFamily="18" charset="2"/>
              <a:buChar char=""/>
            </a:pPr>
            <a:r>
              <a:rPr lang="hr-HR" sz="1800" b="1" dirty="0">
                <a:effectLst/>
                <a:latin typeface="Times New Roman" panose="02020603050405020304" pitchFamily="18" charset="0"/>
                <a:ea typeface="Times New Roman" panose="02020603050405020304" pitchFamily="18" charset="0"/>
                <a:cs typeface="Symbol" panose="05050102010706020507" pitchFamily="18" charset="2"/>
              </a:rPr>
              <a:t>sprječavati i prijaviti nasilno ponašanje </a:t>
            </a:r>
          </a:p>
          <a:p>
            <a:pPr marL="342900" marR="179705" lvl="0" indent="-342900" algn="just">
              <a:spcAft>
                <a:spcPts val="0"/>
              </a:spcAft>
              <a:buFont typeface="Symbol" panose="05050102010706020507" pitchFamily="18" charset="2"/>
              <a:buChar char=""/>
            </a:pPr>
            <a:r>
              <a:rPr lang="hr-HR" sz="1800" b="1" dirty="0">
                <a:effectLst/>
                <a:latin typeface="Times New Roman" panose="02020603050405020304" pitchFamily="18" charset="0"/>
                <a:ea typeface="Times New Roman" panose="02020603050405020304" pitchFamily="18" charset="0"/>
                <a:cs typeface="Symbol" panose="05050102010706020507" pitchFamily="18" charset="2"/>
              </a:rPr>
              <a:t>održavati čistima  i urednima  prostore</a:t>
            </a:r>
            <a:r>
              <a:rPr lang="hr-HR" sz="1800" dirty="0">
                <a:effectLst/>
                <a:latin typeface="Times New Roman" panose="02020603050405020304" pitchFamily="18" charset="0"/>
                <a:ea typeface="Times New Roman" panose="02020603050405020304" pitchFamily="18" charset="0"/>
                <a:cs typeface="Symbol" panose="05050102010706020507" pitchFamily="18" charset="2"/>
              </a:rPr>
              <a:t> Škole</a:t>
            </a:r>
          </a:p>
          <a:p>
            <a:pPr marL="342900" marR="179705" lvl="0" indent="-342900" algn="just">
              <a:spcAft>
                <a:spcPts val="0"/>
              </a:spcAft>
              <a:buFont typeface="Symbol" panose="05050102010706020507" pitchFamily="18" charset="2"/>
              <a:buChar char=""/>
            </a:pPr>
            <a:r>
              <a:rPr lang="hr-HR" sz="1800" b="1" dirty="0">
                <a:effectLst/>
                <a:latin typeface="Times New Roman" panose="02020603050405020304" pitchFamily="18" charset="0"/>
                <a:ea typeface="Times New Roman" panose="02020603050405020304" pitchFamily="18" charset="0"/>
                <a:cs typeface="Symbol" panose="05050102010706020507" pitchFamily="18" charset="2"/>
              </a:rPr>
              <a:t>dolaziti uredan u Školu – biti primjereno odjeven</a:t>
            </a:r>
            <a:r>
              <a:rPr lang="hr-HR" sz="1800" dirty="0">
                <a:effectLst/>
                <a:latin typeface="Times New Roman" panose="02020603050405020304" pitchFamily="18" charset="0"/>
                <a:ea typeface="Times New Roman" panose="02020603050405020304" pitchFamily="18" charset="0"/>
                <a:cs typeface="Symbol" panose="05050102010706020507" pitchFamily="18" charset="2"/>
              </a:rPr>
              <a:t>  </a:t>
            </a:r>
            <a:r>
              <a:rPr lang="hr-HR" sz="18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hr-HR" sz="1800" dirty="0">
                <a:solidFill>
                  <a:srgbClr val="00B050"/>
                </a:solidFill>
                <a:effectLst/>
                <a:latin typeface="Times New Roman" panose="02020603050405020304" pitchFamily="18" charset="0"/>
                <a:ea typeface="Tahoma" panose="020B0604030504040204" pitchFamily="34" charset="0"/>
                <a:cs typeface="Times New Roman" panose="02020603050405020304" pitchFamily="18" charset="0"/>
              </a:rPr>
              <a:t>nisu dozvoljene </a:t>
            </a:r>
            <a:r>
              <a:rPr lang="hr-HR" sz="1800" kern="1200" dirty="0">
                <a:solidFill>
                  <a:srgbClr val="00B050"/>
                </a:solidFill>
                <a:effectLst/>
                <a:latin typeface="Times New Roman" panose="02020603050405020304" pitchFamily="18" charset="0"/>
                <a:ea typeface="Tahoma" panose="020B0604030504040204" pitchFamily="34" charset="0"/>
                <a:cs typeface="Times New Roman" panose="02020603050405020304" pitchFamily="18" charset="0"/>
              </a:rPr>
              <a:t>suknje/haljine/hlače dužine znatno iznad koljena, otkrivena leđa/trbuh, intenzivna šminka, majice sa neprimjerenim natpisima/ilustracijama, potkošulje, majice s </a:t>
            </a:r>
            <a:r>
              <a:rPr lang="hr-HR" sz="1800" kern="1200" dirty="0" err="1">
                <a:solidFill>
                  <a:srgbClr val="00B050"/>
                </a:solidFill>
                <a:effectLst/>
                <a:latin typeface="Times New Roman" panose="02020603050405020304" pitchFamily="18" charset="0"/>
                <a:ea typeface="Tahoma" panose="020B0604030504040204" pitchFamily="34" charset="0"/>
                <a:cs typeface="Times New Roman" panose="02020603050405020304" pitchFamily="18" charset="0"/>
              </a:rPr>
              <a:t>bretalama</a:t>
            </a:r>
            <a:r>
              <a:rPr lang="hr-HR" sz="1800" kern="1200" dirty="0">
                <a:solidFill>
                  <a:srgbClr val="00B050"/>
                </a:solidFill>
                <a:effectLst/>
                <a:latin typeface="Times New Roman" panose="02020603050405020304" pitchFamily="18" charset="0"/>
                <a:ea typeface="Tahoma" panose="020B0604030504040204" pitchFamily="34" charset="0"/>
                <a:cs typeface="Times New Roman" panose="02020603050405020304" pitchFamily="18" charset="0"/>
              </a:rPr>
              <a:t> i sl. - nakon dvije usmene opomene slijedi evidencija u e-Dnevnik i </a:t>
            </a:r>
            <a:r>
              <a:rPr lang="hr-HR" sz="1800" kern="1200" dirty="0" err="1">
                <a:solidFill>
                  <a:srgbClr val="00B050"/>
                </a:solidFill>
                <a:effectLst/>
                <a:latin typeface="Times New Roman" panose="02020603050405020304" pitchFamily="18" charset="0"/>
                <a:ea typeface="Tahoma" panose="020B0604030504040204" pitchFamily="34" charset="0"/>
                <a:cs typeface="Times New Roman" panose="02020603050405020304" pitchFamily="18" charset="0"/>
              </a:rPr>
              <a:t>utjeće</a:t>
            </a:r>
            <a:r>
              <a:rPr lang="hr-HR" sz="1800" kern="1200" dirty="0">
                <a:solidFill>
                  <a:srgbClr val="00B050"/>
                </a:solidFill>
                <a:effectLst/>
                <a:latin typeface="Times New Roman" panose="02020603050405020304" pitchFamily="18" charset="0"/>
                <a:ea typeface="Tahoma" panose="020B0604030504040204" pitchFamily="34" charset="0"/>
                <a:cs typeface="Times New Roman" panose="02020603050405020304" pitchFamily="18" charset="0"/>
              </a:rPr>
              <a:t> na ocjenu vladanja</a:t>
            </a:r>
            <a:r>
              <a:rPr lang="hr-HR" sz="1800" dirty="0">
                <a:solidFill>
                  <a:srgbClr val="00B050"/>
                </a:solidFill>
                <a:effectLst/>
                <a:latin typeface="Times New Roman" panose="02020603050405020304" pitchFamily="18" charset="0"/>
                <a:ea typeface="Tahoma" panose="020B0604030504040204" pitchFamily="34" charset="0"/>
                <a:cs typeface="Times New Roman" panose="02020603050405020304" pitchFamily="18" charset="0"/>
              </a:rPr>
              <a:t>)</a:t>
            </a:r>
          </a:p>
          <a:p>
            <a:pPr marL="342900" marR="179705" lvl="0" indent="-342900" algn="just">
              <a:spcAft>
                <a:spcPts val="0"/>
              </a:spcAft>
              <a:buFont typeface="Symbol" panose="05050102010706020507" pitchFamily="18" charset="2"/>
              <a:buChar char=""/>
            </a:pPr>
            <a:r>
              <a:rPr lang="hr-HR" sz="1800" b="1" dirty="0">
                <a:effectLst/>
                <a:latin typeface="Times New Roman" panose="02020603050405020304" pitchFamily="18" charset="0"/>
                <a:ea typeface="Times New Roman" panose="02020603050405020304" pitchFamily="18" charset="0"/>
                <a:cs typeface="Symbol" panose="05050102010706020507" pitchFamily="18" charset="2"/>
              </a:rPr>
              <a:t>odložiti obuću i odjeću u svoje školske ormariće</a:t>
            </a:r>
          </a:p>
          <a:p>
            <a:pPr marL="342900" marR="179705" lvl="0" indent="-342900" algn="just">
              <a:spcAft>
                <a:spcPts val="0"/>
              </a:spcAft>
              <a:buFont typeface="Symbol" panose="05050102010706020507" pitchFamily="18" charset="2"/>
              <a:buChar char=""/>
            </a:pPr>
            <a:r>
              <a:rPr lang="hr-HR" sz="1800" b="1" dirty="0">
                <a:effectLst/>
                <a:latin typeface="Times New Roman" panose="02020603050405020304" pitchFamily="18" charset="0"/>
                <a:ea typeface="Times New Roman" panose="02020603050405020304" pitchFamily="18" charset="0"/>
                <a:cs typeface="Symbol" panose="05050102010706020507" pitchFamily="18" charset="2"/>
              </a:rPr>
              <a:t>brinuti se o čistoći ormarića i čuvati ključ ormarića</a:t>
            </a:r>
          </a:p>
          <a:p>
            <a:pPr marL="342900" marR="179705" lvl="0" indent="-342900" algn="just">
              <a:spcAft>
                <a:spcPts val="0"/>
              </a:spcAft>
              <a:buFont typeface="Symbol" panose="05050102010706020507" pitchFamily="18" charset="2"/>
              <a:buChar char=""/>
            </a:pPr>
            <a:r>
              <a:rPr lang="hr-HR" sz="1800" dirty="0">
                <a:effectLst/>
                <a:latin typeface="Times New Roman" panose="02020603050405020304" pitchFamily="18" charset="0"/>
                <a:ea typeface="Times New Roman" panose="02020603050405020304" pitchFamily="18" charset="0"/>
                <a:cs typeface="Symbol" panose="05050102010706020507" pitchFamily="18" charset="2"/>
              </a:rPr>
              <a:t>nositi preobuku </a:t>
            </a:r>
          </a:p>
          <a:p>
            <a:pPr marL="342900" marR="179705" lvl="0" indent="-342900" algn="just">
              <a:spcAft>
                <a:spcPts val="0"/>
              </a:spcAft>
              <a:buFont typeface="Symbol" panose="05050102010706020507" pitchFamily="18" charset="2"/>
              <a:buChar char=""/>
            </a:pPr>
            <a:r>
              <a:rPr lang="hr-HR" sz="1800" dirty="0">
                <a:effectLst/>
                <a:latin typeface="Times New Roman" panose="02020603050405020304" pitchFamily="18" charset="0"/>
                <a:ea typeface="Times New Roman" panose="02020603050405020304" pitchFamily="18" charset="0"/>
                <a:cs typeface="Symbol" panose="05050102010706020507" pitchFamily="18" charset="2"/>
              </a:rPr>
              <a:t>mirno ući u učionicu prije početka nastave i pripremiti se za rad</a:t>
            </a:r>
          </a:p>
          <a:p>
            <a:pPr marL="342900" marR="179705" lvl="0" indent="-342900" algn="just">
              <a:spcAft>
                <a:spcPts val="0"/>
              </a:spcAft>
              <a:buFont typeface="Symbol" panose="05050102010706020507" pitchFamily="18" charset="2"/>
              <a:buChar char=""/>
            </a:pPr>
            <a:r>
              <a:rPr lang="hr-HR" sz="1800" b="1" dirty="0">
                <a:effectLst/>
                <a:latin typeface="Times New Roman" panose="02020603050405020304" pitchFamily="18" charset="0"/>
                <a:ea typeface="Times New Roman" panose="02020603050405020304" pitchFamily="18" charset="0"/>
                <a:cs typeface="Symbol" panose="05050102010706020507" pitchFamily="18" charset="2"/>
              </a:rPr>
              <a:t>prigodom ulaska učitelja u razred ustati kao i prigodom ulaska drugog radnika Škole    </a:t>
            </a:r>
            <a:r>
              <a:rPr lang="hr-HR" sz="1800" dirty="0">
                <a:effectLst/>
                <a:latin typeface="Times New Roman" panose="02020603050405020304" pitchFamily="18" charset="0"/>
                <a:ea typeface="Times New Roman" panose="02020603050405020304" pitchFamily="18" charset="0"/>
                <a:cs typeface="Symbol" panose="05050102010706020507" pitchFamily="18" charset="2"/>
              </a:rPr>
              <a:t>u   razred za vrijeme nastave i uz dopuštenje učitelja sjesti</a:t>
            </a:r>
          </a:p>
          <a:p>
            <a:pPr marL="342900" marR="179705" lvl="0" indent="-342900" algn="just">
              <a:spcAft>
                <a:spcPts val="0"/>
              </a:spcAft>
              <a:buFont typeface="Symbol" panose="05050102010706020507" pitchFamily="18" charset="2"/>
              <a:buChar char=""/>
            </a:pPr>
            <a:r>
              <a:rPr lang="hr-HR" sz="1800" b="1" dirty="0">
                <a:effectLst/>
                <a:latin typeface="Times New Roman" panose="02020603050405020304" pitchFamily="18" charset="0"/>
                <a:ea typeface="Times New Roman" panose="02020603050405020304" pitchFamily="18" charset="0"/>
                <a:cs typeface="Symbol" panose="05050102010706020507" pitchFamily="18" charset="2"/>
              </a:rPr>
              <a:t>uljudno se odnositi prema učiteljima i drugim radnicima</a:t>
            </a:r>
            <a:r>
              <a:rPr lang="hr-HR" sz="1800" dirty="0">
                <a:effectLst/>
                <a:latin typeface="Times New Roman" panose="02020603050405020304" pitchFamily="18" charset="0"/>
                <a:ea typeface="Times New Roman" panose="02020603050405020304" pitchFamily="18" charset="0"/>
                <a:cs typeface="Symbol" panose="05050102010706020507" pitchFamily="18" charset="2"/>
              </a:rPr>
              <a:t> Škole</a:t>
            </a:r>
          </a:p>
          <a:p>
            <a:pPr marL="342900" marR="179705" lvl="0" indent="-342900" algn="just">
              <a:spcAft>
                <a:spcPts val="0"/>
              </a:spcAft>
              <a:buFont typeface="Symbol" panose="05050102010706020507" pitchFamily="18" charset="2"/>
              <a:buChar char=""/>
            </a:pPr>
            <a:r>
              <a:rPr lang="hr-HR" sz="1800" dirty="0" err="1">
                <a:effectLst/>
                <a:latin typeface="Times New Roman" panose="02020603050405020304" pitchFamily="18" charset="0"/>
                <a:ea typeface="Times New Roman" panose="02020603050405020304" pitchFamily="18" charset="0"/>
                <a:cs typeface="Symbol" panose="05050102010706020507" pitchFamily="18" charset="2"/>
              </a:rPr>
              <a:t>reciklažno</a:t>
            </a:r>
            <a:r>
              <a:rPr lang="hr-HR" sz="1800" dirty="0">
                <a:effectLst/>
                <a:latin typeface="Times New Roman" panose="02020603050405020304" pitchFamily="18" charset="0"/>
                <a:ea typeface="Times New Roman" panose="02020603050405020304" pitchFamily="18" charset="0"/>
                <a:cs typeface="Symbol" panose="05050102010706020507" pitchFamily="18" charset="2"/>
              </a:rPr>
              <a:t> odlagati otpad </a:t>
            </a:r>
            <a:r>
              <a:rPr lang="hr-HR" sz="1800" dirty="0">
                <a:solidFill>
                  <a:srgbClr val="00B050"/>
                </a:solidFill>
                <a:effectLst/>
                <a:latin typeface="Times New Roman" panose="02020603050405020304" pitchFamily="18" charset="0"/>
                <a:ea typeface="Times New Roman" panose="02020603050405020304" pitchFamily="18" charset="0"/>
                <a:cs typeface="Symbol" panose="05050102010706020507" pitchFamily="18" charset="2"/>
              </a:rPr>
              <a:t>(u tijeku je nabavka spremnika od </a:t>
            </a:r>
            <a:r>
              <a:rPr lang="hr-HR" sz="1800" dirty="0" err="1">
                <a:solidFill>
                  <a:srgbClr val="00B050"/>
                </a:solidFill>
                <a:effectLst/>
                <a:latin typeface="Times New Roman" panose="02020603050405020304" pitchFamily="18" charset="0"/>
                <a:ea typeface="Times New Roman" panose="02020603050405020304" pitchFamily="18" charset="0"/>
                <a:cs typeface="Symbol" panose="05050102010706020507" pitchFamily="18" charset="2"/>
              </a:rPr>
              <a:t>Unikoma</a:t>
            </a:r>
            <a:r>
              <a:rPr lang="hr-HR" sz="1800" dirty="0">
                <a:solidFill>
                  <a:srgbClr val="00B050"/>
                </a:solidFill>
                <a:effectLst/>
                <a:latin typeface="Times New Roman" panose="02020603050405020304" pitchFamily="18" charset="0"/>
                <a:ea typeface="Times New Roman" panose="02020603050405020304" pitchFamily="18" charset="0"/>
                <a:cs typeface="Symbol" panose="05050102010706020507" pitchFamily="18" charset="2"/>
              </a:rPr>
              <a:t>)</a:t>
            </a:r>
          </a:p>
          <a:p>
            <a:pPr marL="342900" marR="179705" lvl="0" indent="-342900" algn="just">
              <a:spcAft>
                <a:spcPts val="0"/>
              </a:spcAft>
              <a:buFont typeface="Symbol" panose="05050102010706020507" pitchFamily="18" charset="2"/>
              <a:buChar char=""/>
            </a:pPr>
            <a:r>
              <a:rPr lang="hr-HR" sz="1800" dirty="0">
                <a:effectLst/>
                <a:latin typeface="Times New Roman" panose="02020603050405020304" pitchFamily="18" charset="0"/>
                <a:ea typeface="Times New Roman" panose="02020603050405020304" pitchFamily="18" charset="0"/>
                <a:cs typeface="Symbol" panose="05050102010706020507" pitchFamily="18" charset="2"/>
              </a:rPr>
              <a:t>skrbiti o energentima Škole (električnoj energiji, vodi).</a:t>
            </a:r>
          </a:p>
          <a:p>
            <a:endParaRPr lang="hr-HR" dirty="0"/>
          </a:p>
        </p:txBody>
      </p:sp>
    </p:spTree>
    <p:extLst>
      <p:ext uri="{BB962C8B-B14F-4D97-AF65-F5344CB8AC3E}">
        <p14:creationId xmlns:p14="http://schemas.microsoft.com/office/powerpoint/2010/main" val="1539935102"/>
      </p:ext>
    </p:extLst>
  </p:cSld>
  <p:clrMapOvr>
    <a:masterClrMapping/>
  </p:clrMapOvr>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1107</TotalTime>
  <Words>3927</Words>
  <Application>Microsoft Office PowerPoint</Application>
  <PresentationFormat>Široki zaslon</PresentationFormat>
  <Paragraphs>232</Paragraphs>
  <Slides>29</Slides>
  <Notes>0</Notes>
  <HiddenSlides>0</HiddenSlides>
  <MMClips>0</MMClips>
  <ScaleCrop>false</ScaleCrop>
  <HeadingPairs>
    <vt:vector size="6" baseType="variant">
      <vt:variant>
        <vt:lpstr>Korišteni fontovi</vt:lpstr>
      </vt:variant>
      <vt:variant>
        <vt:i4>6</vt:i4>
      </vt:variant>
      <vt:variant>
        <vt:lpstr>Tema</vt:lpstr>
      </vt:variant>
      <vt:variant>
        <vt:i4>1</vt:i4>
      </vt:variant>
      <vt:variant>
        <vt:lpstr>Naslovi slajdova</vt:lpstr>
      </vt:variant>
      <vt:variant>
        <vt:i4>29</vt:i4>
      </vt:variant>
    </vt:vector>
  </HeadingPairs>
  <TitlesOfParts>
    <vt:vector size="36" baseType="lpstr">
      <vt:lpstr>Arial</vt:lpstr>
      <vt:lpstr>Calibri</vt:lpstr>
      <vt:lpstr>Calibri Light</vt:lpstr>
      <vt:lpstr>Symbol</vt:lpstr>
      <vt:lpstr>Times New Roman</vt:lpstr>
      <vt:lpstr>Wingdings</vt:lpstr>
      <vt:lpstr>Tema sustava Office</vt:lpstr>
      <vt:lpstr>           Pravilnik o kriterijima za izricanje pedagoških mjera  Kućni red škole (odabrani članci/skraćeni pregled) Opravdavanje izostanaka</vt:lpstr>
      <vt:lpstr>PowerPoint prezentacija</vt:lpstr>
      <vt:lpstr>PowerPoint prezentacija</vt:lpstr>
      <vt:lpstr>PowerPoint prezentacija</vt:lpstr>
      <vt:lpstr>PowerPoint prezentacija</vt:lpstr>
      <vt:lpstr> PRAVILA I OBVEZE PONAŠANJA U ŠKOLI, UNUTARNJEM I VANJSKOM PROSTORU</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 PRAVILA MEĐUSOBNIH ODNOSA UČENIKA </vt:lpstr>
      <vt:lpstr> PRAVILA MEĐUSOBNIH ODNOSA UČENIKA I RADNIKA ŠKOLE </vt:lpstr>
      <vt:lpstr>PowerPoint prezentacija</vt:lpstr>
      <vt:lpstr>PRAVILA SIGURNOSTI I ZAŠTITE OD SOCIJALNO NEPRIHVATLJIVIH OBLIKA PONAŠANJA, DISKRIMINACIJE, NEPRIJATELJSTVA I NASILJA</vt:lpstr>
      <vt:lpstr>PowerPoint prezentacija</vt:lpstr>
      <vt:lpstr>PowerPoint prezentacija</vt:lpstr>
      <vt:lpstr>  POSTUPANJE PREMA IMOVINI </vt:lpstr>
      <vt:lpstr>PowerPoint prezentacija</vt:lpstr>
      <vt:lpstr>  PRAVILA PONAŠANJA RODITELJA I POSJETITELJA ŠKOLE </vt:lpstr>
      <vt:lpstr>PowerPoint prezentacija</vt:lpstr>
      <vt:lpstr>PowerPoint prezentacija</vt:lpstr>
      <vt:lpstr>PowerPoint prezentacija</vt:lpstr>
      <vt:lpstr>Prema Pravilniku o kriterijima za izricanje pedagoških mjera čl. 4. st. 3.</vt:lpstr>
      <vt:lpstr>Statut Škole čl. 136.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Kućni red škole Pravilnik o kriterijimia za izricanje pedagoških mjera</dc:title>
  <dc:creator>Melita Krstić</dc:creator>
  <cp:lastModifiedBy>Melita Krstić</cp:lastModifiedBy>
  <cp:revision>32</cp:revision>
  <dcterms:created xsi:type="dcterms:W3CDTF">2023-09-01T03:59:11Z</dcterms:created>
  <dcterms:modified xsi:type="dcterms:W3CDTF">2023-09-04T16:14:11Z</dcterms:modified>
</cp:coreProperties>
</file>