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64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r-HR" smtClean="0"/>
              <a:t>Uredite stil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4" name="Date Placeholder 3"/>
          <p:cNvSpPr>
            <a:spLocks noGrp="1"/>
          </p:cNvSpPr>
          <p:nvPr>
            <p:ph type="dt" sz="half" idx="10"/>
          </p:nvPr>
        </p:nvSpPr>
        <p:spPr/>
        <p:txBody>
          <a:bodyPr/>
          <a:lstStyle/>
          <a:p>
            <a:fld id="{034931C5-F17C-4CB1-9D52-BC2A70F3A68B}" type="datetimeFigureOut">
              <a:rPr lang="hr-HR" smtClean="0"/>
              <a:t>6.11.2015.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693D59A-5425-4288-826E-CC30FBEC38F3}" type="slidenum">
              <a:rPr lang="hr-HR" smtClean="0"/>
              <a:t>‹#›</a:t>
            </a:fld>
            <a:endParaRPr lang="hr-HR"/>
          </a:p>
        </p:txBody>
      </p:sp>
    </p:spTree>
    <p:extLst>
      <p:ext uri="{BB962C8B-B14F-4D97-AF65-F5344CB8AC3E}">
        <p14:creationId xmlns:p14="http://schemas.microsoft.com/office/powerpoint/2010/main" val="1295239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r-HR" smtClean="0"/>
              <a:t>Uredite stil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034931C5-F17C-4CB1-9D52-BC2A70F3A68B}" type="datetimeFigureOut">
              <a:rPr lang="hr-HR" smtClean="0"/>
              <a:t>6.11.2015.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693D59A-5425-4288-826E-CC30FBEC38F3}" type="slidenum">
              <a:rPr lang="hr-HR" smtClean="0"/>
              <a:t>‹#›</a:t>
            </a:fld>
            <a:endParaRPr lang="hr-HR"/>
          </a:p>
        </p:txBody>
      </p:sp>
    </p:spTree>
    <p:extLst>
      <p:ext uri="{BB962C8B-B14F-4D97-AF65-F5344CB8AC3E}">
        <p14:creationId xmlns:p14="http://schemas.microsoft.com/office/powerpoint/2010/main" val="1813048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smtClean="0"/>
              <a:t>Uredite stil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034931C5-F17C-4CB1-9D52-BC2A70F3A68B}" type="datetimeFigureOut">
              <a:rPr lang="hr-HR" smtClean="0"/>
              <a:t>6.11.2015.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693D59A-5425-4288-826E-CC30FBEC38F3}" type="slidenum">
              <a:rPr lang="hr-HR" smtClean="0"/>
              <a:t>‹#›</a:t>
            </a:fld>
            <a:endParaRPr lang="hr-H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85539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r-HR" smtClean="0"/>
              <a:t>Uredite stil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034931C5-F17C-4CB1-9D52-BC2A70F3A68B}" type="datetimeFigureOut">
              <a:rPr lang="hr-HR" smtClean="0"/>
              <a:t>6.11.2015.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693D59A-5425-4288-826E-CC30FBEC38F3}" type="slidenum">
              <a:rPr lang="hr-HR" smtClean="0"/>
              <a:t>‹#›</a:t>
            </a:fld>
            <a:endParaRPr lang="hr-HR"/>
          </a:p>
        </p:txBody>
      </p:sp>
    </p:spTree>
    <p:extLst>
      <p:ext uri="{BB962C8B-B14F-4D97-AF65-F5344CB8AC3E}">
        <p14:creationId xmlns:p14="http://schemas.microsoft.com/office/powerpoint/2010/main" val="1374792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smtClean="0"/>
              <a:t>Uredite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034931C5-F17C-4CB1-9D52-BC2A70F3A68B}" type="datetimeFigureOut">
              <a:rPr lang="hr-HR" smtClean="0"/>
              <a:t>6.11.2015.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693D59A-5425-4288-826E-CC30FBEC38F3}" type="slidenum">
              <a:rPr lang="hr-HR" smtClean="0"/>
              <a:t>‹#›</a:t>
            </a:fld>
            <a:endParaRPr lang="hr-H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66331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r-HR" smtClean="0"/>
              <a:t>Uredite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034931C5-F17C-4CB1-9D52-BC2A70F3A68B}" type="datetimeFigureOut">
              <a:rPr lang="hr-HR" smtClean="0"/>
              <a:t>6.11.2015.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693D59A-5425-4288-826E-CC30FBEC38F3}" type="slidenum">
              <a:rPr lang="hr-HR" smtClean="0"/>
              <a:t>‹#›</a:t>
            </a:fld>
            <a:endParaRPr lang="hr-HR"/>
          </a:p>
        </p:txBody>
      </p:sp>
    </p:spTree>
    <p:extLst>
      <p:ext uri="{BB962C8B-B14F-4D97-AF65-F5344CB8AC3E}">
        <p14:creationId xmlns:p14="http://schemas.microsoft.com/office/powerpoint/2010/main" val="3863723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034931C5-F17C-4CB1-9D52-BC2A70F3A68B}" type="datetimeFigureOut">
              <a:rPr lang="hr-HR" smtClean="0"/>
              <a:t>6.11.2015.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693D59A-5425-4288-826E-CC30FBEC38F3}" type="slidenum">
              <a:rPr lang="hr-HR" smtClean="0"/>
              <a:t>‹#›</a:t>
            </a:fld>
            <a:endParaRPr lang="hr-HR"/>
          </a:p>
        </p:txBody>
      </p:sp>
    </p:spTree>
    <p:extLst>
      <p:ext uri="{BB962C8B-B14F-4D97-AF65-F5344CB8AC3E}">
        <p14:creationId xmlns:p14="http://schemas.microsoft.com/office/powerpoint/2010/main" val="3484117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r-HR" smtClean="0"/>
              <a:t>Uredite stil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034931C5-F17C-4CB1-9D52-BC2A70F3A68B}" type="datetimeFigureOut">
              <a:rPr lang="hr-HR" smtClean="0"/>
              <a:t>6.11.2015.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693D59A-5425-4288-826E-CC30FBEC38F3}" type="slidenum">
              <a:rPr lang="hr-HR" smtClean="0"/>
              <a:t>‹#›</a:t>
            </a:fld>
            <a:endParaRPr lang="hr-HR"/>
          </a:p>
        </p:txBody>
      </p:sp>
    </p:spTree>
    <p:extLst>
      <p:ext uri="{BB962C8B-B14F-4D97-AF65-F5344CB8AC3E}">
        <p14:creationId xmlns:p14="http://schemas.microsoft.com/office/powerpoint/2010/main" val="4236485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034931C5-F17C-4CB1-9D52-BC2A70F3A68B}" type="datetimeFigureOut">
              <a:rPr lang="hr-HR" smtClean="0"/>
              <a:t>6.11.2015.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693D59A-5425-4288-826E-CC30FBEC38F3}" type="slidenum">
              <a:rPr lang="hr-HR" smtClean="0"/>
              <a:t>‹#›</a:t>
            </a:fld>
            <a:endParaRPr lang="hr-HR"/>
          </a:p>
        </p:txBody>
      </p:sp>
    </p:spTree>
    <p:extLst>
      <p:ext uri="{BB962C8B-B14F-4D97-AF65-F5344CB8AC3E}">
        <p14:creationId xmlns:p14="http://schemas.microsoft.com/office/powerpoint/2010/main" val="2924193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r-HR" smtClean="0"/>
              <a:t>Uredite stil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034931C5-F17C-4CB1-9D52-BC2A70F3A68B}" type="datetimeFigureOut">
              <a:rPr lang="hr-HR" smtClean="0"/>
              <a:t>6.11.2015.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693D59A-5425-4288-826E-CC30FBEC38F3}" type="slidenum">
              <a:rPr lang="hr-HR" smtClean="0"/>
              <a:t>‹#›</a:t>
            </a:fld>
            <a:endParaRPr lang="hr-HR"/>
          </a:p>
        </p:txBody>
      </p:sp>
    </p:spTree>
    <p:extLst>
      <p:ext uri="{BB962C8B-B14F-4D97-AF65-F5344CB8AC3E}">
        <p14:creationId xmlns:p14="http://schemas.microsoft.com/office/powerpoint/2010/main" val="145823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034931C5-F17C-4CB1-9D52-BC2A70F3A68B}" type="datetimeFigureOut">
              <a:rPr lang="hr-HR" smtClean="0"/>
              <a:t>6.11.2015.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693D59A-5425-4288-826E-CC30FBEC38F3}" type="slidenum">
              <a:rPr lang="hr-HR" smtClean="0"/>
              <a:t>‹#›</a:t>
            </a:fld>
            <a:endParaRPr lang="hr-HR"/>
          </a:p>
        </p:txBody>
      </p:sp>
    </p:spTree>
    <p:extLst>
      <p:ext uri="{BB962C8B-B14F-4D97-AF65-F5344CB8AC3E}">
        <p14:creationId xmlns:p14="http://schemas.microsoft.com/office/powerpoint/2010/main" val="368628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Uredite stil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034931C5-F17C-4CB1-9D52-BC2A70F3A68B}" type="datetimeFigureOut">
              <a:rPr lang="hr-HR" smtClean="0"/>
              <a:t>6.11.2015.</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2693D59A-5425-4288-826E-CC30FBEC38F3}" type="slidenum">
              <a:rPr lang="hr-HR" smtClean="0"/>
              <a:t>‹#›</a:t>
            </a:fld>
            <a:endParaRPr lang="hr-HR"/>
          </a:p>
        </p:txBody>
      </p:sp>
    </p:spTree>
    <p:extLst>
      <p:ext uri="{BB962C8B-B14F-4D97-AF65-F5344CB8AC3E}">
        <p14:creationId xmlns:p14="http://schemas.microsoft.com/office/powerpoint/2010/main" val="84391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034931C5-F17C-4CB1-9D52-BC2A70F3A68B}" type="datetimeFigureOut">
              <a:rPr lang="hr-HR" smtClean="0"/>
              <a:t>6.11.2015.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2693D59A-5425-4288-826E-CC30FBEC38F3}" type="slidenum">
              <a:rPr lang="hr-HR" smtClean="0"/>
              <a:t>‹#›</a:t>
            </a:fld>
            <a:endParaRPr lang="hr-HR"/>
          </a:p>
        </p:txBody>
      </p:sp>
    </p:spTree>
    <p:extLst>
      <p:ext uri="{BB962C8B-B14F-4D97-AF65-F5344CB8AC3E}">
        <p14:creationId xmlns:p14="http://schemas.microsoft.com/office/powerpoint/2010/main" val="44521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931C5-F17C-4CB1-9D52-BC2A70F3A68B}" type="datetimeFigureOut">
              <a:rPr lang="hr-HR" smtClean="0"/>
              <a:t>6.11.2015.</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2693D59A-5425-4288-826E-CC30FBEC38F3}" type="slidenum">
              <a:rPr lang="hr-HR" smtClean="0"/>
              <a:t>‹#›</a:t>
            </a:fld>
            <a:endParaRPr lang="hr-HR"/>
          </a:p>
        </p:txBody>
      </p:sp>
    </p:spTree>
    <p:extLst>
      <p:ext uri="{BB962C8B-B14F-4D97-AF65-F5344CB8AC3E}">
        <p14:creationId xmlns:p14="http://schemas.microsoft.com/office/powerpoint/2010/main" val="3680215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r-HR" smtClean="0"/>
              <a:t>Uredite stil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034931C5-F17C-4CB1-9D52-BC2A70F3A68B}" type="datetimeFigureOut">
              <a:rPr lang="hr-HR" smtClean="0"/>
              <a:t>6.11.2015.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693D59A-5425-4288-826E-CC30FBEC38F3}" type="slidenum">
              <a:rPr lang="hr-HR" smtClean="0"/>
              <a:t>‹#›</a:t>
            </a:fld>
            <a:endParaRPr lang="hr-HR"/>
          </a:p>
        </p:txBody>
      </p:sp>
    </p:spTree>
    <p:extLst>
      <p:ext uri="{BB962C8B-B14F-4D97-AF65-F5344CB8AC3E}">
        <p14:creationId xmlns:p14="http://schemas.microsoft.com/office/powerpoint/2010/main" val="158458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034931C5-F17C-4CB1-9D52-BC2A70F3A68B}" type="datetimeFigureOut">
              <a:rPr lang="hr-HR" smtClean="0"/>
              <a:t>6.11.2015.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693D59A-5425-4288-826E-CC30FBEC38F3}" type="slidenum">
              <a:rPr lang="hr-HR" smtClean="0"/>
              <a:t>‹#›</a:t>
            </a:fld>
            <a:endParaRPr lang="hr-HR"/>
          </a:p>
        </p:txBody>
      </p:sp>
    </p:spTree>
    <p:extLst>
      <p:ext uri="{BB962C8B-B14F-4D97-AF65-F5344CB8AC3E}">
        <p14:creationId xmlns:p14="http://schemas.microsoft.com/office/powerpoint/2010/main" val="33183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r-HR" smtClean="0"/>
              <a:t>Uredite stil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4931C5-F17C-4CB1-9D52-BC2A70F3A68B}" type="datetimeFigureOut">
              <a:rPr lang="hr-HR" smtClean="0"/>
              <a:t>6.11.2015.</a:t>
            </a:fld>
            <a:endParaRPr lang="hr-H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693D59A-5425-4288-826E-CC30FBEC38F3}" type="slidenum">
              <a:rPr lang="hr-HR" smtClean="0"/>
              <a:t>‹#›</a:t>
            </a:fld>
            <a:endParaRPr lang="hr-HR"/>
          </a:p>
        </p:txBody>
      </p:sp>
    </p:spTree>
    <p:extLst>
      <p:ext uri="{BB962C8B-B14F-4D97-AF65-F5344CB8AC3E}">
        <p14:creationId xmlns:p14="http://schemas.microsoft.com/office/powerpoint/2010/main" val="281508357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r.wikipedia.org/wiki/Milano" TargetMode="External"/><Relationship Id="rId7" Type="http://schemas.openxmlformats.org/officeDocument/2006/relationships/hyperlink" Target="https://hr.wikipedia.org/w/index.php?title=Akumulacija&amp;action=edit&amp;redlink=1" TargetMode="External"/><Relationship Id="rId2" Type="http://schemas.openxmlformats.org/officeDocument/2006/relationships/hyperlink" Target="https://hr.wikipedia.org/wiki/1924" TargetMode="External"/><Relationship Id="rId1" Type="http://schemas.openxmlformats.org/officeDocument/2006/relationships/slideLayout" Target="../slideLayouts/slideLayout1.xml"/><Relationship Id="rId6" Type="http://schemas.openxmlformats.org/officeDocument/2006/relationships/hyperlink" Target="https://hr.wikipedia.org/wiki/Makroekonomija" TargetMode="External"/><Relationship Id="rId5" Type="http://schemas.openxmlformats.org/officeDocument/2006/relationships/hyperlink" Target="https://hr.wikipedia.org/wiki/Komunikacija" TargetMode="External"/><Relationship Id="rId4" Type="http://schemas.openxmlformats.org/officeDocument/2006/relationships/hyperlink" Target="https://hr.wikipedia.org/wiki/31._listopad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hr.wikipedia.org/wiki/Ekonomija" TargetMode="External"/><Relationship Id="rId2" Type="http://schemas.openxmlformats.org/officeDocument/2006/relationships/hyperlink" Target="https://hr.wikipedia.org/wiki/Novac"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hr.wikipedia.org/w/index.php?title=Kolektivno&amp;action=edit&amp;redlink=1" TargetMode="External"/><Relationship Id="rId7" Type="http://schemas.openxmlformats.org/officeDocument/2006/relationships/hyperlink" Target="https://hr.wikipedia.org/wiki/Banka" TargetMode="External"/><Relationship Id="rId2" Type="http://schemas.openxmlformats.org/officeDocument/2006/relationships/hyperlink" Target="https://hr.wikipedia.org/wiki/Novac" TargetMode="External"/><Relationship Id="rId1" Type="http://schemas.openxmlformats.org/officeDocument/2006/relationships/slideLayout" Target="../slideLayouts/slideLayout1.xml"/><Relationship Id="rId6" Type="http://schemas.openxmlformats.org/officeDocument/2006/relationships/hyperlink" Target="https://hr.wikipedia.org/wiki/Stanovni%C5%A1tvo" TargetMode="External"/><Relationship Id="rId5" Type="http://schemas.openxmlformats.org/officeDocument/2006/relationships/hyperlink" Target="https://hr.wikipedia.org/wiki/Ustanova" TargetMode="External"/><Relationship Id="rId4" Type="http://schemas.openxmlformats.org/officeDocument/2006/relationships/hyperlink" Target="https://hr.wikipedia.org/wiki/Dru%C5%A1tvo" TargetMode="Externa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244600" y="0"/>
            <a:ext cx="9144000" cy="1964267"/>
          </a:xfrm>
        </p:spPr>
        <p:txBody>
          <a:bodyPr/>
          <a:lstStyle/>
          <a:p>
            <a:r>
              <a:rPr lang="hr-HR" sz="9600" dirty="0" smtClean="0"/>
              <a:t>ŠTEDNJA</a:t>
            </a:r>
            <a:r>
              <a:rPr lang="hr-HR" dirty="0" smtClean="0"/>
              <a:t> </a:t>
            </a:r>
            <a:endParaRPr lang="hr-HR" dirty="0"/>
          </a:p>
        </p:txBody>
      </p:sp>
      <p:sp>
        <p:nvSpPr>
          <p:cNvPr id="4" name="Pravokutnik 3"/>
          <p:cNvSpPr/>
          <p:nvPr/>
        </p:nvSpPr>
        <p:spPr>
          <a:xfrm>
            <a:off x="3115734" y="2074672"/>
            <a:ext cx="6096000" cy="2031325"/>
          </a:xfrm>
          <a:prstGeom prst="rect">
            <a:avLst/>
          </a:prstGeom>
        </p:spPr>
        <p:txBody>
          <a:bodyPr>
            <a:spAutoFit/>
          </a:bodyPr>
          <a:lstStyle/>
          <a:p>
            <a:r>
              <a:rPr lang="hr-HR" b="0" i="0" dirty="0" smtClean="0">
                <a:solidFill>
                  <a:srgbClr val="252525"/>
                </a:solidFill>
                <a:effectLst/>
                <a:latin typeface="Arial" panose="020B0604020202020204" pitchFamily="34" charset="0"/>
              </a:rPr>
              <a:t>Godine </a:t>
            </a:r>
            <a:r>
              <a:rPr lang="hr-HR" b="0" i="0" u="none" strike="noStrike" dirty="0" smtClean="0">
                <a:solidFill>
                  <a:srgbClr val="0B0080"/>
                </a:solidFill>
                <a:effectLst/>
                <a:latin typeface="Arial" panose="020B0604020202020204" pitchFamily="34" charset="0"/>
                <a:hlinkClick r:id="rId2" tooltip="1924"/>
              </a:rPr>
              <a:t>1924</a:t>
            </a:r>
            <a:r>
              <a:rPr lang="hr-HR" b="0" i="0" dirty="0" smtClean="0">
                <a:solidFill>
                  <a:srgbClr val="252525"/>
                </a:solidFill>
                <a:effectLst/>
                <a:latin typeface="Arial" panose="020B0604020202020204" pitchFamily="34" charset="0"/>
              </a:rPr>
              <a:t>. u </a:t>
            </a:r>
            <a:r>
              <a:rPr lang="hr-HR" b="0" i="0" u="none" strike="noStrike" dirty="0" smtClean="0">
                <a:solidFill>
                  <a:srgbClr val="0B0080"/>
                </a:solidFill>
                <a:effectLst/>
                <a:latin typeface="Arial" panose="020B0604020202020204" pitchFamily="34" charset="0"/>
                <a:hlinkClick r:id="rId3" tooltip="Milano"/>
              </a:rPr>
              <a:t>Milanu</a:t>
            </a:r>
            <a:r>
              <a:rPr lang="hr-HR" b="0" i="0" dirty="0" smtClean="0">
                <a:solidFill>
                  <a:srgbClr val="252525"/>
                </a:solidFill>
                <a:effectLst/>
                <a:latin typeface="Arial" panose="020B0604020202020204" pitchFamily="34" charset="0"/>
              </a:rPr>
              <a:t> osnovan je Međunarodni institut za štednju. Istodobno je uveden i Svjetski dan štednje (</a:t>
            </a:r>
            <a:r>
              <a:rPr lang="hr-HR" b="0" i="0" u="none" strike="noStrike" dirty="0" smtClean="0">
                <a:solidFill>
                  <a:srgbClr val="0B0080"/>
                </a:solidFill>
                <a:effectLst/>
                <a:latin typeface="Arial" panose="020B0604020202020204" pitchFamily="34" charset="0"/>
                <a:hlinkClick r:id="rId4" tooltip="31. listopada"/>
              </a:rPr>
              <a:t>31. listopada</a:t>
            </a:r>
            <a:r>
              <a:rPr lang="hr-HR" b="0" i="0" dirty="0" smtClean="0">
                <a:solidFill>
                  <a:srgbClr val="252525"/>
                </a:solidFill>
                <a:effectLst/>
                <a:latin typeface="Arial" panose="020B0604020202020204" pitchFamily="34" charset="0"/>
              </a:rPr>
              <a:t>), kada se osobito zapaža propaganda štednje preko najrazličitijih sredstava javnog </a:t>
            </a:r>
            <a:r>
              <a:rPr lang="hr-HR" b="0" i="0" u="none" strike="noStrike" dirty="0" smtClean="0">
                <a:solidFill>
                  <a:srgbClr val="0B0080"/>
                </a:solidFill>
                <a:effectLst/>
                <a:latin typeface="Arial" panose="020B0604020202020204" pitchFamily="34" charset="0"/>
                <a:hlinkClick r:id="rId5" tooltip="Komunikacija"/>
              </a:rPr>
              <a:t>komuniciranja</a:t>
            </a:r>
            <a:r>
              <a:rPr lang="hr-HR" b="0" i="0" dirty="0" smtClean="0">
                <a:solidFill>
                  <a:srgbClr val="252525"/>
                </a:solidFill>
                <a:effectLst/>
                <a:latin typeface="Arial" panose="020B0604020202020204" pitchFamily="34" charset="0"/>
              </a:rPr>
              <a:t>, dodjeljuju se štedišama različite nagrade i sl. U </a:t>
            </a:r>
            <a:r>
              <a:rPr lang="hr-HR" b="0" i="0" u="none" strike="noStrike" dirty="0" smtClean="0">
                <a:solidFill>
                  <a:srgbClr val="0B0080"/>
                </a:solidFill>
                <a:effectLst/>
                <a:latin typeface="Arial" panose="020B0604020202020204" pitchFamily="34" charset="0"/>
                <a:hlinkClick r:id="rId6" tooltip="Makroekonomija"/>
              </a:rPr>
              <a:t>makroekonomskom</a:t>
            </a:r>
            <a:r>
              <a:rPr lang="hr-HR" b="0" i="0" dirty="0" smtClean="0">
                <a:solidFill>
                  <a:srgbClr val="252525"/>
                </a:solidFill>
                <a:effectLst/>
                <a:latin typeface="Arial" panose="020B0604020202020204" pitchFamily="34" charset="0"/>
              </a:rPr>
              <a:t> smislu štednja se može poistovjetiti s </a:t>
            </a:r>
            <a:r>
              <a:rPr lang="hr-HR" b="0" i="0" u="none" strike="noStrike" dirty="0" smtClean="0">
                <a:solidFill>
                  <a:srgbClr val="A55858"/>
                </a:solidFill>
                <a:effectLst/>
                <a:latin typeface="Arial" panose="020B0604020202020204" pitchFamily="34" charset="0"/>
                <a:hlinkClick r:id="rId7" tooltip="Akumulacija (stranica ne postoji)"/>
              </a:rPr>
              <a:t>akumulacijom</a:t>
            </a:r>
            <a:r>
              <a:rPr lang="hr-HR" b="0" i="0" dirty="0" smtClean="0">
                <a:solidFill>
                  <a:srgbClr val="252525"/>
                </a:solidFill>
                <a:effectLst/>
                <a:latin typeface="Arial" panose="020B0604020202020204" pitchFamily="34" charset="0"/>
              </a:rPr>
              <a:t>.</a:t>
            </a:r>
            <a:endParaRPr lang="hr-HR" dirty="0"/>
          </a:p>
        </p:txBody>
      </p:sp>
    </p:spTree>
    <p:extLst>
      <p:ext uri="{BB962C8B-B14F-4D97-AF65-F5344CB8AC3E}">
        <p14:creationId xmlns:p14="http://schemas.microsoft.com/office/powerpoint/2010/main" val="390772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40933" y="1452563"/>
            <a:ext cx="9144000" cy="2387600"/>
          </a:xfrm>
        </p:spPr>
        <p:txBody>
          <a:bodyPr>
            <a:noAutofit/>
          </a:bodyPr>
          <a:lstStyle/>
          <a:p>
            <a:r>
              <a:rPr lang="hr-HR" sz="3200" b="1" i="0" dirty="0" smtClean="0">
                <a:solidFill>
                  <a:srgbClr val="252525"/>
                </a:solidFill>
                <a:effectLst/>
                <a:latin typeface="Arial" panose="020B0604020202020204" pitchFamily="34" charset="0"/>
              </a:rPr>
              <a:t>Štednja</a:t>
            </a:r>
            <a:r>
              <a:rPr lang="hr-HR" sz="3200" b="0" i="0" dirty="0" smtClean="0">
                <a:solidFill>
                  <a:srgbClr val="252525"/>
                </a:solidFill>
                <a:effectLst/>
                <a:latin typeface="Arial" panose="020B0604020202020204" pitchFamily="34" charset="0"/>
              </a:rPr>
              <a:t> je čuvanje materijalnih dobara ili </a:t>
            </a:r>
            <a:r>
              <a:rPr lang="hr-HR" sz="3200" b="0" i="0" u="none" strike="noStrike" dirty="0" smtClean="0">
                <a:solidFill>
                  <a:srgbClr val="0B0080"/>
                </a:solidFill>
                <a:effectLst/>
                <a:latin typeface="Arial" panose="020B0604020202020204" pitchFamily="34" charset="0"/>
                <a:hlinkClick r:id="rId2" tooltip="Novac"/>
              </a:rPr>
              <a:t>novca</a:t>
            </a:r>
            <a:r>
              <a:rPr lang="hr-HR" sz="3200" b="0" i="0" dirty="0" smtClean="0">
                <a:solidFill>
                  <a:srgbClr val="252525"/>
                </a:solidFill>
                <a:effectLst/>
                <a:latin typeface="Arial" panose="020B0604020202020204" pitchFamily="34" charset="0"/>
              </a:rPr>
              <a:t>. Provodi se odgađanjem odnosno ograničavanjem potrošnje za određeno vrijeme ili tako što se čuvaju dobra od beskorisnog ili društveno manje korisnog trošenja u odnosu na druge potrebe. Veliko </a:t>
            </a:r>
            <a:r>
              <a:rPr lang="hr-HR" sz="3200" b="0" i="0" u="none" strike="noStrike" dirty="0" smtClean="0">
                <a:solidFill>
                  <a:srgbClr val="0B0080"/>
                </a:solidFill>
                <a:effectLst/>
                <a:latin typeface="Arial" panose="020B0604020202020204" pitchFamily="34" charset="0"/>
                <a:hlinkClick r:id="rId3" tooltip="Ekonomija"/>
              </a:rPr>
              <a:t>ekonomsko</a:t>
            </a:r>
            <a:r>
              <a:rPr lang="hr-HR" sz="3200" b="0" i="0" u="none" strike="noStrike" dirty="0" smtClean="0">
                <a:solidFill>
                  <a:srgbClr val="0B0080"/>
                </a:solidFill>
                <a:effectLst/>
                <a:latin typeface="Arial" panose="020B0604020202020204" pitchFamily="34" charset="0"/>
              </a:rPr>
              <a:t> </a:t>
            </a:r>
            <a:r>
              <a:rPr lang="hr-HR" sz="3200" b="0" i="0" dirty="0" smtClean="0">
                <a:solidFill>
                  <a:srgbClr val="252525"/>
                </a:solidFill>
                <a:effectLst/>
                <a:latin typeface="Arial" panose="020B0604020202020204" pitchFamily="34" charset="0"/>
              </a:rPr>
              <a:t>značenje ima štednja sredstava za rad, predmeta rada i radne snage.</a:t>
            </a:r>
            <a:endParaRPr lang="hr-HR" sz="3200" dirty="0"/>
          </a:p>
        </p:txBody>
      </p:sp>
      <p:pic>
        <p:nvPicPr>
          <p:cNvPr id="4" name="Slika 3"/>
          <p:cNvPicPr>
            <a:picLocks noChangeAspect="1"/>
          </p:cNvPicPr>
          <p:nvPr/>
        </p:nvPicPr>
        <p:blipFill>
          <a:blip r:embed="rId4"/>
          <a:stretch>
            <a:fillRect/>
          </a:stretch>
        </p:blipFill>
        <p:spPr>
          <a:xfrm>
            <a:off x="304799" y="4074584"/>
            <a:ext cx="4936067" cy="2733674"/>
          </a:xfrm>
          <a:prstGeom prst="rect">
            <a:avLst/>
          </a:prstGeom>
        </p:spPr>
      </p:pic>
      <p:pic>
        <p:nvPicPr>
          <p:cNvPr id="1026" name="Picture 2" descr="http://static.zena.hr/images/clanci/5711_bi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3241" y="3950758"/>
            <a:ext cx="4286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68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ipe(down)">
                                      <p:cBhvr>
                                        <p:cTn id="32" dur="580">
                                          <p:stCondLst>
                                            <p:cond delay="0"/>
                                          </p:stCondLst>
                                        </p:cTn>
                                        <p:tgtEl>
                                          <p:spTgt spid="1026"/>
                                        </p:tgtEl>
                                      </p:cBhvr>
                                    </p:animEffect>
                                    <p:anim calcmode="lin" valueType="num">
                                      <p:cBhvr>
                                        <p:cTn id="33"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8" dur="26">
                                          <p:stCondLst>
                                            <p:cond delay="650"/>
                                          </p:stCondLst>
                                        </p:cTn>
                                        <p:tgtEl>
                                          <p:spTgt spid="1026"/>
                                        </p:tgtEl>
                                      </p:cBhvr>
                                      <p:to x="100000" y="60000"/>
                                    </p:animScale>
                                    <p:animScale>
                                      <p:cBhvr>
                                        <p:cTn id="39" dur="166" decel="50000">
                                          <p:stCondLst>
                                            <p:cond delay="676"/>
                                          </p:stCondLst>
                                        </p:cTn>
                                        <p:tgtEl>
                                          <p:spTgt spid="1026"/>
                                        </p:tgtEl>
                                      </p:cBhvr>
                                      <p:to x="100000" y="100000"/>
                                    </p:animScale>
                                    <p:animScale>
                                      <p:cBhvr>
                                        <p:cTn id="40" dur="26">
                                          <p:stCondLst>
                                            <p:cond delay="1312"/>
                                          </p:stCondLst>
                                        </p:cTn>
                                        <p:tgtEl>
                                          <p:spTgt spid="1026"/>
                                        </p:tgtEl>
                                      </p:cBhvr>
                                      <p:to x="100000" y="80000"/>
                                    </p:animScale>
                                    <p:animScale>
                                      <p:cBhvr>
                                        <p:cTn id="41" dur="166" decel="50000">
                                          <p:stCondLst>
                                            <p:cond delay="1338"/>
                                          </p:stCondLst>
                                        </p:cTn>
                                        <p:tgtEl>
                                          <p:spTgt spid="1026"/>
                                        </p:tgtEl>
                                      </p:cBhvr>
                                      <p:to x="100000" y="100000"/>
                                    </p:animScale>
                                    <p:animScale>
                                      <p:cBhvr>
                                        <p:cTn id="42" dur="26">
                                          <p:stCondLst>
                                            <p:cond delay="1642"/>
                                          </p:stCondLst>
                                        </p:cTn>
                                        <p:tgtEl>
                                          <p:spTgt spid="1026"/>
                                        </p:tgtEl>
                                      </p:cBhvr>
                                      <p:to x="100000" y="90000"/>
                                    </p:animScale>
                                    <p:animScale>
                                      <p:cBhvr>
                                        <p:cTn id="43" dur="166" decel="50000">
                                          <p:stCondLst>
                                            <p:cond delay="1668"/>
                                          </p:stCondLst>
                                        </p:cTn>
                                        <p:tgtEl>
                                          <p:spTgt spid="1026"/>
                                        </p:tgtEl>
                                      </p:cBhvr>
                                      <p:to x="100000" y="100000"/>
                                    </p:animScale>
                                    <p:animScale>
                                      <p:cBhvr>
                                        <p:cTn id="44" dur="26">
                                          <p:stCondLst>
                                            <p:cond delay="1808"/>
                                          </p:stCondLst>
                                        </p:cTn>
                                        <p:tgtEl>
                                          <p:spTgt spid="1026"/>
                                        </p:tgtEl>
                                      </p:cBhvr>
                                      <p:to x="100000" y="95000"/>
                                    </p:animScale>
                                    <p:animScale>
                                      <p:cBhvr>
                                        <p:cTn id="45"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26534" y="-1341438"/>
            <a:ext cx="9144000" cy="2387600"/>
          </a:xfrm>
        </p:spPr>
        <p:txBody>
          <a:bodyPr/>
          <a:lstStyle/>
          <a:p>
            <a:r>
              <a:rPr lang="hr-HR" dirty="0" err="1" smtClean="0"/>
              <a:t>Štedit</a:t>
            </a:r>
            <a:r>
              <a:rPr lang="hr-HR" dirty="0" smtClean="0"/>
              <a:t> možemo</a:t>
            </a:r>
            <a:endParaRPr lang="hr-HR" dirty="0"/>
          </a:p>
        </p:txBody>
      </p:sp>
      <p:sp>
        <p:nvSpPr>
          <p:cNvPr id="5" name="Pravokutnik 4"/>
          <p:cNvSpPr/>
          <p:nvPr/>
        </p:nvSpPr>
        <p:spPr>
          <a:xfrm>
            <a:off x="2666999" y="1046162"/>
            <a:ext cx="6096000" cy="4893647"/>
          </a:xfrm>
          <a:prstGeom prst="rect">
            <a:avLst/>
          </a:prstGeom>
        </p:spPr>
        <p:txBody>
          <a:bodyPr>
            <a:spAutoFit/>
          </a:bodyPr>
          <a:lstStyle/>
          <a:p>
            <a:r>
              <a:rPr lang="hr-HR" sz="2400" b="0" i="0" dirty="0" smtClean="0">
                <a:solidFill>
                  <a:srgbClr val="252525"/>
                </a:solidFill>
                <a:effectLst/>
                <a:latin typeface="Arial" panose="020B0604020202020204" pitchFamily="34" charset="0"/>
              </a:rPr>
              <a:t>Razlikujemo </a:t>
            </a:r>
            <a:r>
              <a:rPr lang="hr-HR" sz="2400" b="0" i="1" dirty="0" smtClean="0">
                <a:solidFill>
                  <a:srgbClr val="252525"/>
                </a:solidFill>
                <a:effectLst/>
                <a:latin typeface="Arial" panose="020B0604020202020204" pitchFamily="34" charset="0"/>
              </a:rPr>
              <a:t>materijalnu</a:t>
            </a:r>
            <a:r>
              <a:rPr lang="hr-HR" sz="2400" b="0" i="0" dirty="0" smtClean="0">
                <a:solidFill>
                  <a:srgbClr val="252525"/>
                </a:solidFill>
                <a:effectLst/>
                <a:latin typeface="Arial" panose="020B0604020202020204" pitchFamily="34" charset="0"/>
              </a:rPr>
              <a:t>, </a:t>
            </a:r>
            <a:r>
              <a:rPr lang="hr-HR" sz="2400" b="0" i="0" u="none" strike="noStrike" dirty="0" smtClean="0">
                <a:solidFill>
                  <a:srgbClr val="0B0080"/>
                </a:solidFill>
                <a:effectLst/>
                <a:latin typeface="Arial" panose="020B0604020202020204" pitchFamily="34" charset="0"/>
                <a:hlinkClick r:id="rId2" tooltip="Novac"/>
              </a:rPr>
              <a:t>novčanu</a:t>
            </a:r>
            <a:r>
              <a:rPr lang="hr-HR" sz="2400" b="0" i="0" dirty="0" smtClean="0">
                <a:solidFill>
                  <a:srgbClr val="252525"/>
                </a:solidFill>
                <a:effectLst/>
                <a:latin typeface="Arial" panose="020B0604020202020204" pitchFamily="34" charset="0"/>
              </a:rPr>
              <a:t>, individualnu, </a:t>
            </a:r>
            <a:r>
              <a:rPr lang="hr-HR" sz="2400" b="0" i="0" u="none" strike="noStrike" dirty="0" smtClean="0">
                <a:solidFill>
                  <a:srgbClr val="A55858"/>
                </a:solidFill>
                <a:effectLst/>
                <a:latin typeface="Arial" panose="020B0604020202020204" pitchFamily="34" charset="0"/>
                <a:hlinkClick r:id="rId3" tooltip="Kolektivno (stranica ne postoji)"/>
              </a:rPr>
              <a:t>kolektivnu</a:t>
            </a:r>
            <a:r>
              <a:rPr lang="hr-HR" sz="2400" b="0" i="0" dirty="0" smtClean="0">
                <a:solidFill>
                  <a:srgbClr val="252525"/>
                </a:solidFill>
                <a:effectLst/>
                <a:latin typeface="Arial" panose="020B0604020202020204" pitchFamily="34" charset="0"/>
              </a:rPr>
              <a:t>, dobrovoljnu i prisilnu štednju. Zbog njena velikog značenja za </a:t>
            </a:r>
            <a:r>
              <a:rPr lang="hr-HR" sz="2400" b="0" i="0" u="none" strike="noStrike" dirty="0" smtClean="0">
                <a:solidFill>
                  <a:srgbClr val="0B0080"/>
                </a:solidFill>
                <a:effectLst/>
                <a:latin typeface="Arial" panose="020B0604020202020204" pitchFamily="34" charset="0"/>
                <a:hlinkClick r:id="rId4" tooltip="Društvo"/>
              </a:rPr>
              <a:t>društvo</a:t>
            </a:r>
            <a:r>
              <a:rPr lang="hr-HR" sz="2400" b="0" i="0" dirty="0" smtClean="0">
                <a:solidFill>
                  <a:srgbClr val="252525"/>
                </a:solidFill>
                <a:effectLst/>
                <a:latin typeface="Arial" panose="020B0604020202020204" pitchFamily="34" charset="0"/>
              </a:rPr>
              <a:t> svaka zemlja vodi brigu o štednji, osniva za to posebne </a:t>
            </a:r>
            <a:r>
              <a:rPr lang="hr-HR" sz="2400" b="0" i="0" u="none" strike="noStrike" dirty="0" smtClean="0">
                <a:solidFill>
                  <a:srgbClr val="0B0080"/>
                </a:solidFill>
                <a:effectLst/>
                <a:latin typeface="Arial" panose="020B0604020202020204" pitchFamily="34" charset="0"/>
                <a:hlinkClick r:id="rId5" tooltip="Ustanova"/>
              </a:rPr>
              <a:t>ustanove</a:t>
            </a:r>
            <a:r>
              <a:rPr lang="hr-HR" sz="2400" b="0" i="0" dirty="0" smtClean="0">
                <a:solidFill>
                  <a:srgbClr val="252525"/>
                </a:solidFill>
                <a:effectLst/>
                <a:latin typeface="Arial" panose="020B0604020202020204" pitchFamily="34" charset="0"/>
              </a:rPr>
              <a:t>, različitim mjerama potiče </a:t>
            </a:r>
            <a:r>
              <a:rPr lang="hr-HR" sz="2400" b="0" i="0" u="none" strike="noStrike" dirty="0" smtClean="0">
                <a:solidFill>
                  <a:srgbClr val="0B0080"/>
                </a:solidFill>
                <a:effectLst/>
                <a:latin typeface="Arial" panose="020B0604020202020204" pitchFamily="34" charset="0"/>
                <a:hlinkClick r:id="rId6" tooltip="Stanovništvo"/>
              </a:rPr>
              <a:t>stanovništvo</a:t>
            </a:r>
            <a:r>
              <a:rPr lang="hr-HR" sz="2400" b="0" i="0" dirty="0" smtClean="0">
                <a:solidFill>
                  <a:srgbClr val="252525"/>
                </a:solidFill>
                <a:effectLst/>
                <a:latin typeface="Arial" panose="020B0604020202020204" pitchFamily="34" charset="0"/>
              </a:rPr>
              <a:t> da štedi i brine se da uštede budu racionalno iskorištene. Osobito je rasprostranjena štednja novca, i to redovito ulaganjem novca u štedne ustanove, </a:t>
            </a:r>
            <a:r>
              <a:rPr lang="hr-HR" sz="2400" b="0" i="0" u="none" strike="noStrike" dirty="0" smtClean="0">
                <a:solidFill>
                  <a:srgbClr val="0B0080"/>
                </a:solidFill>
                <a:effectLst/>
                <a:latin typeface="Arial" panose="020B0604020202020204" pitchFamily="34" charset="0"/>
                <a:hlinkClick r:id="rId7" tooltip="Banka"/>
              </a:rPr>
              <a:t>banke</a:t>
            </a:r>
            <a:r>
              <a:rPr lang="hr-HR" sz="2400" b="0" i="0" dirty="0" smtClean="0">
                <a:solidFill>
                  <a:srgbClr val="252525"/>
                </a:solidFill>
                <a:effectLst/>
                <a:latin typeface="Arial" panose="020B0604020202020204" pitchFamily="34" charset="0"/>
              </a:rPr>
              <a:t> ili poštanske štedionice. Za tu svrhu štedne ustanove izdaju posebne </a:t>
            </a:r>
            <a:r>
              <a:rPr lang="hr-HR" sz="2400" b="0" i="1" dirty="0" smtClean="0">
                <a:solidFill>
                  <a:srgbClr val="252525"/>
                </a:solidFill>
                <a:effectLst/>
                <a:latin typeface="Arial" panose="020B0604020202020204" pitchFamily="34" charset="0"/>
              </a:rPr>
              <a:t>štedne knjižice</a:t>
            </a:r>
            <a:r>
              <a:rPr lang="hr-HR" sz="2400" b="0" i="0" dirty="0" smtClean="0">
                <a:solidFill>
                  <a:srgbClr val="252525"/>
                </a:solidFill>
                <a:effectLst/>
                <a:latin typeface="Arial" panose="020B0604020202020204" pitchFamily="34" charset="0"/>
              </a:rPr>
              <a:t>.</a:t>
            </a:r>
            <a:endParaRPr lang="hr-HR" sz="2400" dirty="0"/>
          </a:p>
        </p:txBody>
      </p:sp>
      <p:pic>
        <p:nvPicPr>
          <p:cNvPr id="2050" name="Picture 2" descr="Slikovni rezultat za štedne knjiži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774" y="2278547"/>
            <a:ext cx="188595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hyposavjetnik.files.wordpress.com/2013/01/hypo-klub1_cr.jpg?w=29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05872" y="2345265"/>
            <a:ext cx="2762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76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wipe(down)">
                                      <p:cBhvr>
                                        <p:cTn id="25" dur="580">
                                          <p:stCondLst>
                                            <p:cond delay="0"/>
                                          </p:stCondLst>
                                        </p:cTn>
                                        <p:tgtEl>
                                          <p:spTgt spid="2052"/>
                                        </p:tgtEl>
                                      </p:cBhvr>
                                    </p:animEffect>
                                    <p:anim calcmode="lin" valueType="num">
                                      <p:cBhvr>
                                        <p:cTn id="26"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31" dur="26">
                                          <p:stCondLst>
                                            <p:cond delay="650"/>
                                          </p:stCondLst>
                                        </p:cTn>
                                        <p:tgtEl>
                                          <p:spTgt spid="2052"/>
                                        </p:tgtEl>
                                      </p:cBhvr>
                                      <p:to x="100000" y="60000"/>
                                    </p:animScale>
                                    <p:animScale>
                                      <p:cBhvr>
                                        <p:cTn id="32" dur="166" decel="50000">
                                          <p:stCondLst>
                                            <p:cond delay="676"/>
                                          </p:stCondLst>
                                        </p:cTn>
                                        <p:tgtEl>
                                          <p:spTgt spid="2052"/>
                                        </p:tgtEl>
                                      </p:cBhvr>
                                      <p:to x="100000" y="100000"/>
                                    </p:animScale>
                                    <p:animScale>
                                      <p:cBhvr>
                                        <p:cTn id="33" dur="26">
                                          <p:stCondLst>
                                            <p:cond delay="1312"/>
                                          </p:stCondLst>
                                        </p:cTn>
                                        <p:tgtEl>
                                          <p:spTgt spid="2052"/>
                                        </p:tgtEl>
                                      </p:cBhvr>
                                      <p:to x="100000" y="80000"/>
                                    </p:animScale>
                                    <p:animScale>
                                      <p:cBhvr>
                                        <p:cTn id="34" dur="166" decel="50000">
                                          <p:stCondLst>
                                            <p:cond delay="1338"/>
                                          </p:stCondLst>
                                        </p:cTn>
                                        <p:tgtEl>
                                          <p:spTgt spid="2052"/>
                                        </p:tgtEl>
                                      </p:cBhvr>
                                      <p:to x="100000" y="100000"/>
                                    </p:animScale>
                                    <p:animScale>
                                      <p:cBhvr>
                                        <p:cTn id="35" dur="26">
                                          <p:stCondLst>
                                            <p:cond delay="1642"/>
                                          </p:stCondLst>
                                        </p:cTn>
                                        <p:tgtEl>
                                          <p:spTgt spid="2052"/>
                                        </p:tgtEl>
                                      </p:cBhvr>
                                      <p:to x="100000" y="90000"/>
                                    </p:animScale>
                                    <p:animScale>
                                      <p:cBhvr>
                                        <p:cTn id="36" dur="166" decel="50000">
                                          <p:stCondLst>
                                            <p:cond delay="1668"/>
                                          </p:stCondLst>
                                        </p:cTn>
                                        <p:tgtEl>
                                          <p:spTgt spid="2052"/>
                                        </p:tgtEl>
                                      </p:cBhvr>
                                      <p:to x="100000" y="100000"/>
                                    </p:animScale>
                                    <p:animScale>
                                      <p:cBhvr>
                                        <p:cTn id="37" dur="26">
                                          <p:stCondLst>
                                            <p:cond delay="1808"/>
                                          </p:stCondLst>
                                        </p:cTn>
                                        <p:tgtEl>
                                          <p:spTgt spid="2052"/>
                                        </p:tgtEl>
                                      </p:cBhvr>
                                      <p:to x="100000" y="95000"/>
                                    </p:animScale>
                                    <p:animScale>
                                      <p:cBhvr>
                                        <p:cTn id="38" dur="166" decel="50000">
                                          <p:stCondLst>
                                            <p:cond delay="1834"/>
                                          </p:stCondLst>
                                        </p:cTn>
                                        <p:tgtEl>
                                          <p:spTgt spid="205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1000" fill="hold"/>
                                        <p:tgtEl>
                                          <p:spTgt spid="2"/>
                                        </p:tgtEl>
                                        <p:attrNameLst>
                                          <p:attrName>ppt_w</p:attrName>
                                        </p:attrNameLst>
                                      </p:cBhvr>
                                      <p:tavLst>
                                        <p:tav tm="0">
                                          <p:val>
                                            <p:fltVal val="0"/>
                                          </p:val>
                                        </p:tav>
                                        <p:tav tm="100000">
                                          <p:val>
                                            <p:strVal val="#ppt_w"/>
                                          </p:val>
                                        </p:tav>
                                      </p:tavLst>
                                    </p:anim>
                                    <p:anim calcmode="lin" valueType="num">
                                      <p:cBhvr>
                                        <p:cTn id="44" dur="1000" fill="hold"/>
                                        <p:tgtEl>
                                          <p:spTgt spid="2"/>
                                        </p:tgtEl>
                                        <p:attrNameLst>
                                          <p:attrName>ppt_h</p:attrName>
                                        </p:attrNameLst>
                                      </p:cBhvr>
                                      <p:tavLst>
                                        <p:tav tm="0">
                                          <p:val>
                                            <p:fltVal val="0"/>
                                          </p:val>
                                        </p:tav>
                                        <p:tav tm="100000">
                                          <p:val>
                                            <p:strVal val="#ppt_h"/>
                                          </p:val>
                                        </p:tav>
                                      </p:tavLst>
                                    </p:anim>
                                    <p:anim calcmode="lin" valueType="num">
                                      <p:cBhvr>
                                        <p:cTn id="45" dur="1000" fill="hold"/>
                                        <p:tgtEl>
                                          <p:spTgt spid="2"/>
                                        </p:tgtEl>
                                        <p:attrNameLst>
                                          <p:attrName>style.rotation</p:attrName>
                                        </p:attrNameLst>
                                      </p:cBhvr>
                                      <p:tavLst>
                                        <p:tav tm="0">
                                          <p:val>
                                            <p:fltVal val="90"/>
                                          </p:val>
                                        </p:tav>
                                        <p:tav tm="100000">
                                          <p:val>
                                            <p:fltVal val="0"/>
                                          </p:val>
                                        </p:tav>
                                      </p:tavLst>
                                    </p:anim>
                                    <p:animEffect transition="in" filter="fade">
                                      <p:cBhvr>
                                        <p:cTn id="46" dur="10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wipe(down)">
                                      <p:cBhvr>
                                        <p:cTn id="51" dur="580">
                                          <p:stCondLst>
                                            <p:cond delay="0"/>
                                          </p:stCondLst>
                                        </p:cTn>
                                        <p:tgtEl>
                                          <p:spTgt spid="5">
                                            <p:txEl>
                                              <p:pRg st="0" end="0"/>
                                            </p:txEl>
                                          </p:spTgt>
                                        </p:tgtEl>
                                      </p:cBhvr>
                                    </p:animEffect>
                                    <p:anim calcmode="lin" valueType="num">
                                      <p:cBhvr>
                                        <p:cTn id="52"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5">
                                            <p:txEl>
                                              <p:pRg st="0" end="0"/>
                                            </p:txEl>
                                          </p:spTgt>
                                        </p:tgtEl>
                                      </p:cBhvr>
                                      <p:to x="100000" y="60000"/>
                                    </p:animScale>
                                    <p:animScale>
                                      <p:cBhvr>
                                        <p:cTn id="58" dur="166" decel="50000">
                                          <p:stCondLst>
                                            <p:cond delay="676"/>
                                          </p:stCondLst>
                                        </p:cTn>
                                        <p:tgtEl>
                                          <p:spTgt spid="5">
                                            <p:txEl>
                                              <p:pRg st="0" end="0"/>
                                            </p:txEl>
                                          </p:spTgt>
                                        </p:tgtEl>
                                      </p:cBhvr>
                                      <p:to x="100000" y="100000"/>
                                    </p:animScale>
                                    <p:animScale>
                                      <p:cBhvr>
                                        <p:cTn id="59" dur="26">
                                          <p:stCondLst>
                                            <p:cond delay="1312"/>
                                          </p:stCondLst>
                                        </p:cTn>
                                        <p:tgtEl>
                                          <p:spTgt spid="5">
                                            <p:txEl>
                                              <p:pRg st="0" end="0"/>
                                            </p:txEl>
                                          </p:spTgt>
                                        </p:tgtEl>
                                      </p:cBhvr>
                                      <p:to x="100000" y="80000"/>
                                    </p:animScale>
                                    <p:animScale>
                                      <p:cBhvr>
                                        <p:cTn id="60" dur="166" decel="50000">
                                          <p:stCondLst>
                                            <p:cond delay="1338"/>
                                          </p:stCondLst>
                                        </p:cTn>
                                        <p:tgtEl>
                                          <p:spTgt spid="5">
                                            <p:txEl>
                                              <p:pRg st="0" end="0"/>
                                            </p:txEl>
                                          </p:spTgt>
                                        </p:tgtEl>
                                      </p:cBhvr>
                                      <p:to x="100000" y="100000"/>
                                    </p:animScale>
                                    <p:animScale>
                                      <p:cBhvr>
                                        <p:cTn id="61" dur="26">
                                          <p:stCondLst>
                                            <p:cond delay="1642"/>
                                          </p:stCondLst>
                                        </p:cTn>
                                        <p:tgtEl>
                                          <p:spTgt spid="5">
                                            <p:txEl>
                                              <p:pRg st="0" end="0"/>
                                            </p:txEl>
                                          </p:spTgt>
                                        </p:tgtEl>
                                      </p:cBhvr>
                                      <p:to x="100000" y="90000"/>
                                    </p:animScale>
                                    <p:animScale>
                                      <p:cBhvr>
                                        <p:cTn id="62" dur="166" decel="50000">
                                          <p:stCondLst>
                                            <p:cond delay="1668"/>
                                          </p:stCondLst>
                                        </p:cTn>
                                        <p:tgtEl>
                                          <p:spTgt spid="5">
                                            <p:txEl>
                                              <p:pRg st="0" end="0"/>
                                            </p:txEl>
                                          </p:spTgt>
                                        </p:tgtEl>
                                      </p:cBhvr>
                                      <p:to x="100000" y="100000"/>
                                    </p:animScale>
                                    <p:animScale>
                                      <p:cBhvr>
                                        <p:cTn id="63" dur="26">
                                          <p:stCondLst>
                                            <p:cond delay="1808"/>
                                          </p:stCondLst>
                                        </p:cTn>
                                        <p:tgtEl>
                                          <p:spTgt spid="5">
                                            <p:txEl>
                                              <p:pRg st="0" end="0"/>
                                            </p:txEl>
                                          </p:spTgt>
                                        </p:tgtEl>
                                      </p:cBhvr>
                                      <p:to x="100000" y="95000"/>
                                    </p:animScale>
                                    <p:animScale>
                                      <p:cBhvr>
                                        <p:cTn id="64"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048934" y="160867"/>
            <a:ext cx="7061199" cy="1591733"/>
          </a:xfrm>
        </p:spPr>
        <p:txBody>
          <a:bodyPr>
            <a:normAutofit fontScale="90000"/>
          </a:bodyPr>
          <a:lstStyle/>
          <a:p>
            <a:r>
              <a:rPr lang="hr-HR" dirty="0" smtClean="0"/>
              <a:t>ŠTEDNJA ELEKTRIČNE ENERGIJE</a:t>
            </a:r>
            <a:endParaRPr lang="hr-HR" dirty="0"/>
          </a:p>
        </p:txBody>
      </p:sp>
      <p:sp>
        <p:nvSpPr>
          <p:cNvPr id="5" name="Pravokutnik 4"/>
          <p:cNvSpPr/>
          <p:nvPr/>
        </p:nvSpPr>
        <p:spPr>
          <a:xfrm>
            <a:off x="2675466" y="1752600"/>
            <a:ext cx="6096000" cy="3416320"/>
          </a:xfrm>
          <a:prstGeom prst="rect">
            <a:avLst/>
          </a:prstGeom>
        </p:spPr>
        <p:txBody>
          <a:bodyPr>
            <a:spAutoFit/>
          </a:bodyPr>
          <a:lstStyle/>
          <a:p>
            <a:pPr fontAlgn="base"/>
            <a:r>
              <a:rPr lang="hr-HR" b="0" i="0" dirty="0" smtClean="0">
                <a:solidFill>
                  <a:srgbClr val="333333"/>
                </a:solidFill>
                <a:effectLst/>
                <a:latin typeface="arial" panose="020B0604020202020204" pitchFamily="34" charset="0"/>
              </a:rPr>
              <a:t>Potrebno je maksimalno iskoristiti dnevno svjetlo, a kada se koristi rasvjeta onda je dobro koristiti štedne žarulje. One za istu razinu osvjetljenja troše oko pet puta manje električne energije od običnih žarulja s trajnom niti.</a:t>
            </a:r>
          </a:p>
          <a:p>
            <a:pPr fontAlgn="base"/>
            <a:r>
              <a:rPr lang="hr-HR" b="0" i="0" dirty="0" smtClean="0">
                <a:solidFill>
                  <a:srgbClr val="333333"/>
                </a:solidFill>
                <a:effectLst/>
                <a:latin typeface="arial" panose="020B0604020202020204" pitchFamily="34" charset="0"/>
              </a:rPr>
              <a:t>Uz štedne žarulje štedljive su i žarulje energetskog razreda A, a osim kod žarulja i kod kućanskih aparata preporučuje se kupnja uređaja koji spadaju u energetski razred A jer ti uređaji troše i do 35 posto manje električne energije za razliku od uređaja energetskog razreda D.</a:t>
            </a:r>
            <a:br>
              <a:rPr lang="hr-HR" b="0" i="0" dirty="0" smtClean="0">
                <a:solidFill>
                  <a:srgbClr val="333333"/>
                </a:solidFill>
                <a:effectLst/>
                <a:latin typeface="arial" panose="020B0604020202020204" pitchFamily="34" charset="0"/>
              </a:rPr>
            </a:br>
            <a:r>
              <a:rPr lang="hr-HR" b="0" i="0" dirty="0" smtClean="0">
                <a:solidFill>
                  <a:srgbClr val="333333"/>
                </a:solidFill>
                <a:effectLst/>
                <a:latin typeface="arial" panose="020B0604020202020204" pitchFamily="34" charset="0"/>
              </a:rPr>
              <a:t>Uštedjeti možete i kod kuhanja na struju i to tako da kuhate s poklopcem jer na taj način toplina ostaje u posudi što dovodi do 20 posto uštede energije.</a:t>
            </a:r>
            <a:endParaRPr lang="hr-HR" b="0" i="0" dirty="0">
              <a:solidFill>
                <a:srgbClr val="333333"/>
              </a:solidFill>
              <a:effectLst/>
              <a:latin typeface="arial" panose="020B0604020202020204" pitchFamily="34" charset="0"/>
            </a:endParaRPr>
          </a:p>
        </p:txBody>
      </p:sp>
      <p:pic>
        <p:nvPicPr>
          <p:cNvPr id="6" name="Slika 5"/>
          <p:cNvPicPr>
            <a:picLocks noChangeAspect="1"/>
          </p:cNvPicPr>
          <p:nvPr/>
        </p:nvPicPr>
        <p:blipFill>
          <a:blip r:embed="rId2"/>
          <a:stretch>
            <a:fillRect/>
          </a:stretch>
        </p:blipFill>
        <p:spPr>
          <a:xfrm>
            <a:off x="186265" y="4469965"/>
            <a:ext cx="2358625" cy="1659902"/>
          </a:xfrm>
          <a:prstGeom prst="rect">
            <a:avLst/>
          </a:prstGeom>
        </p:spPr>
      </p:pic>
      <p:pic>
        <p:nvPicPr>
          <p:cNvPr id="7" name="Slika 6"/>
          <p:cNvPicPr>
            <a:picLocks noChangeAspect="1"/>
          </p:cNvPicPr>
          <p:nvPr/>
        </p:nvPicPr>
        <p:blipFill>
          <a:blip r:embed="rId3"/>
          <a:stretch>
            <a:fillRect/>
          </a:stretch>
        </p:blipFill>
        <p:spPr>
          <a:xfrm>
            <a:off x="8771466" y="4321284"/>
            <a:ext cx="3231160" cy="2347163"/>
          </a:xfrm>
          <a:prstGeom prst="rect">
            <a:avLst/>
          </a:prstGeom>
        </p:spPr>
      </p:pic>
    </p:spTree>
    <p:extLst>
      <p:ext uri="{BB962C8B-B14F-4D97-AF65-F5344CB8AC3E}">
        <p14:creationId xmlns:p14="http://schemas.microsoft.com/office/powerpoint/2010/main" val="69855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753155" y="-146342"/>
            <a:ext cx="1935512" cy="795867"/>
          </a:xfrm>
        </p:spPr>
        <p:txBody>
          <a:bodyPr>
            <a:normAutofit fontScale="90000"/>
          </a:bodyPr>
          <a:lstStyle/>
          <a:p>
            <a:r>
              <a:rPr lang="hr-HR" dirty="0" smtClean="0"/>
              <a:t/>
            </a:r>
            <a:br>
              <a:rPr lang="hr-HR" dirty="0" smtClean="0"/>
            </a:br>
            <a:r>
              <a:rPr lang="hr-HR" dirty="0" smtClean="0"/>
              <a:t>VODA</a:t>
            </a:r>
            <a:endParaRPr lang="hr-HR" dirty="0"/>
          </a:p>
        </p:txBody>
      </p:sp>
      <p:sp>
        <p:nvSpPr>
          <p:cNvPr id="4" name="Pravokutnik 3"/>
          <p:cNvSpPr/>
          <p:nvPr/>
        </p:nvSpPr>
        <p:spPr>
          <a:xfrm>
            <a:off x="6096000" y="649525"/>
            <a:ext cx="6096000" cy="6186309"/>
          </a:xfrm>
          <a:prstGeom prst="rect">
            <a:avLst/>
          </a:prstGeom>
        </p:spPr>
        <p:txBody>
          <a:bodyPr>
            <a:spAutoFit/>
          </a:bodyPr>
          <a:lstStyle/>
          <a:p>
            <a:pPr fontAlgn="base"/>
            <a:r>
              <a:rPr lang="hr-HR" b="0" i="0" dirty="0" smtClean="0">
                <a:solidFill>
                  <a:srgbClr val="333333"/>
                </a:solidFill>
                <a:effectLst/>
                <a:latin typeface="arial" panose="020B0604020202020204" pitchFamily="34" charset="0"/>
              </a:rPr>
              <a:t>Stoga provjerite slavine i ventile u svom kućanstvu jer kapanjem vode kap po kap u godinu dana se potroši mnogo vode.</a:t>
            </a:r>
            <a:br>
              <a:rPr lang="hr-HR" b="0" i="0" dirty="0" smtClean="0">
                <a:solidFill>
                  <a:srgbClr val="333333"/>
                </a:solidFill>
                <a:effectLst/>
                <a:latin typeface="arial" panose="020B0604020202020204" pitchFamily="34" charset="0"/>
              </a:rPr>
            </a:br>
            <a:r>
              <a:rPr lang="hr-HR" b="0" i="0" dirty="0" smtClean="0">
                <a:solidFill>
                  <a:srgbClr val="333333"/>
                </a:solidFill>
                <a:effectLst/>
                <a:latin typeface="arial" panose="020B0604020202020204" pitchFamily="34" charset="0"/>
              </a:rPr>
              <a:t>Isto tako nemojte dopustiti da voda nepotrebno teče. Svaki puta kad perete ruke ili zube zatvorite vodu i pustite ju samo kada je to potrebno.</a:t>
            </a:r>
          </a:p>
          <a:p>
            <a:pPr fontAlgn="base"/>
            <a:r>
              <a:rPr lang="hr-HR" b="0" i="0" dirty="0" smtClean="0">
                <a:solidFill>
                  <a:srgbClr val="333333"/>
                </a:solidFill>
                <a:effectLst/>
                <a:latin typeface="arial" panose="020B0604020202020204" pitchFamily="34" charset="0"/>
              </a:rPr>
              <a:t>I kod pranja posuđa nemojte ostaviti vodu da bespotrebno teče. Ako imate mogućnosti kupite ekonomičnu perilicu za suđe koja će se možda u početku činiti kao skuplja investicija, ali s vremenom će se isplatiti.</a:t>
            </a:r>
            <a:br>
              <a:rPr lang="hr-HR" b="0" i="0" dirty="0" smtClean="0">
                <a:solidFill>
                  <a:srgbClr val="333333"/>
                </a:solidFill>
                <a:effectLst/>
                <a:latin typeface="arial" panose="020B0604020202020204" pitchFamily="34" charset="0"/>
              </a:rPr>
            </a:br>
            <a:r>
              <a:rPr lang="hr-HR" b="0" i="0" dirty="0" smtClean="0">
                <a:solidFill>
                  <a:srgbClr val="333333"/>
                </a:solidFill>
                <a:effectLst/>
                <a:latin typeface="arial" panose="020B0604020202020204" pitchFamily="34" charset="0"/>
              </a:rPr>
              <a:t>Uštedjet ćete i ako kupanje zamijenite tuširanjem jer se kod tuširanja potroši čak 50 posto manje vode.</a:t>
            </a:r>
            <a:br>
              <a:rPr lang="hr-HR" b="0" i="0" dirty="0" smtClean="0">
                <a:solidFill>
                  <a:srgbClr val="333333"/>
                </a:solidFill>
                <a:effectLst/>
                <a:latin typeface="arial" panose="020B0604020202020204" pitchFamily="34" charset="0"/>
              </a:rPr>
            </a:br>
            <a:r>
              <a:rPr lang="hr-HR" b="0" i="0" dirty="0" smtClean="0">
                <a:solidFill>
                  <a:srgbClr val="333333"/>
                </a:solidFill>
                <a:effectLst/>
                <a:latin typeface="arial" panose="020B0604020202020204" pitchFamily="34" charset="0"/>
              </a:rPr>
              <a:t>Obavezno provjerite vodokotlić je li ispravan ili bespotrebno uzima i pušta vodu. Ako je potrebno zamijenite stari vodokotlić novijim i to onim koji ima mogućnost puštanja različite količine vode, pa ćete uz istu učinkovitost potrošiti šest litara vode u odnosu na one stare od 18 litara.</a:t>
            </a:r>
          </a:p>
          <a:p>
            <a:pPr fontAlgn="base"/>
            <a:r>
              <a:rPr lang="hr-HR" b="0" i="0" dirty="0" smtClean="0">
                <a:solidFill>
                  <a:srgbClr val="333333"/>
                </a:solidFill>
                <a:effectLst/>
                <a:latin typeface="arial" panose="020B0604020202020204" pitchFamily="34" charset="0"/>
              </a:rPr>
              <a:t>Na kraju nemojte zaboraviti na bojler. Obavezno ga jednom godišnje očistite od kamenca jer na taj način štedite i vodu i struju. Ukoliko ćete se držati barem nekih uputa vaš račun za vodu s vremenom će biti niži.</a:t>
            </a:r>
            <a:endParaRPr lang="hr-HR" b="0" i="0" dirty="0">
              <a:solidFill>
                <a:srgbClr val="333333"/>
              </a:solidFill>
              <a:effectLst/>
              <a:latin typeface="arial" panose="020B0604020202020204" pitchFamily="34" charset="0"/>
            </a:endParaRPr>
          </a:p>
        </p:txBody>
      </p:sp>
      <p:sp>
        <p:nvSpPr>
          <p:cNvPr id="5" name="Pravokutnik 4"/>
          <p:cNvSpPr/>
          <p:nvPr/>
        </p:nvSpPr>
        <p:spPr>
          <a:xfrm>
            <a:off x="-84666" y="795867"/>
            <a:ext cx="6096000" cy="1815882"/>
          </a:xfrm>
          <a:prstGeom prst="rect">
            <a:avLst/>
          </a:prstGeom>
        </p:spPr>
        <p:txBody>
          <a:bodyPr>
            <a:spAutoFit/>
          </a:bodyPr>
          <a:lstStyle/>
          <a:p>
            <a:r>
              <a:rPr lang="hr-HR" sz="1600" b="0" i="0" dirty="0" smtClean="0">
                <a:solidFill>
                  <a:srgbClr val="333333"/>
                </a:solidFill>
                <a:effectLst/>
                <a:latin typeface="arial" panose="020B0604020202020204" pitchFamily="34" charset="0"/>
              </a:rPr>
              <a:t>Štednja u kućanstvu je jedan od načina kako opteretiti svoj kućni budžet, pa tako, primjerice, može se smanjiti plaćanje vode. Postoje brojni načini kako uštedjeti vodu, a da toga nismo ni svjesni. Prije svega važno je zaustaviti kapanje vode na svakoj slavini. Kako biste to uspjeli ponekad je dovoljno samo zamijeniti gumicu ili čak kupiti novu slavinu, ta će se investicija s vremenom isplatiti.</a:t>
            </a:r>
            <a:endParaRPr lang="hr-HR" sz="1600" dirty="0"/>
          </a:p>
        </p:txBody>
      </p:sp>
      <p:pic>
        <p:nvPicPr>
          <p:cNvPr id="4098" name="Picture 2" descr="Slikovni rezultat za VO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0228"/>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sisak.info/wp-content/uploads/2009/10/vo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4720315"/>
            <a:ext cx="3524250"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80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circle(in)">
                                      <p:cBhvr>
                                        <p:cTn id="22" dur="20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animEffect transition="in" filter="circle(in)">
                                      <p:cBhvr>
                                        <p:cTn id="2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421037" y="-130209"/>
            <a:ext cx="2192707" cy="985837"/>
          </a:xfrm>
        </p:spPr>
        <p:txBody>
          <a:bodyPr>
            <a:normAutofit/>
          </a:bodyPr>
          <a:lstStyle/>
          <a:p>
            <a:r>
              <a:rPr lang="hr-HR" dirty="0" smtClean="0"/>
              <a:t>PLIN</a:t>
            </a:r>
            <a:endParaRPr lang="hr-HR" dirty="0"/>
          </a:p>
        </p:txBody>
      </p:sp>
      <p:sp>
        <p:nvSpPr>
          <p:cNvPr id="4" name="Pravokutnik 3"/>
          <p:cNvSpPr/>
          <p:nvPr/>
        </p:nvSpPr>
        <p:spPr>
          <a:xfrm>
            <a:off x="101600" y="985837"/>
            <a:ext cx="6096000" cy="2585323"/>
          </a:xfrm>
          <a:prstGeom prst="rect">
            <a:avLst/>
          </a:prstGeom>
        </p:spPr>
        <p:txBody>
          <a:bodyPr>
            <a:spAutoFit/>
          </a:bodyPr>
          <a:lstStyle/>
          <a:p>
            <a:pPr algn="just"/>
            <a:r>
              <a:rPr lang="hr-HR" b="0" i="0" dirty="0" smtClean="0">
                <a:solidFill>
                  <a:srgbClr val="202020"/>
                </a:solidFill>
                <a:effectLst/>
                <a:latin typeface="Arial" panose="020B0604020202020204" pitchFamily="34" charset="0"/>
              </a:rPr>
              <a:t>Kako se za grijanje prostorija u domaćinstvu troši najviše energije-plina, ovdje su efikasnim korištenjem moguće i najveće uštede.</a:t>
            </a:r>
          </a:p>
          <a:p>
            <a:pPr algn="just"/>
            <a:r>
              <a:rPr lang="hr-HR" b="1" i="0" dirty="0" smtClean="0">
                <a:solidFill>
                  <a:srgbClr val="202020"/>
                </a:solidFill>
                <a:effectLst/>
                <a:latin typeface="Arial" panose="020B0604020202020204" pitchFamily="34" charset="0"/>
              </a:rPr>
              <a:t>Uštede kod grijanja prostorija moguće je u pravilu ostvariti na tri načina:</a:t>
            </a:r>
            <a:endParaRPr lang="hr-HR" b="0" i="0" dirty="0" smtClean="0">
              <a:solidFill>
                <a:srgbClr val="202020"/>
              </a:solidFill>
              <a:effectLst/>
              <a:latin typeface="Arial" panose="020B0604020202020204" pitchFamily="34" charset="0"/>
            </a:endParaRPr>
          </a:p>
          <a:p>
            <a:pPr algn="just">
              <a:buFont typeface="Arial" panose="020B0604020202020204" pitchFamily="34" charset="0"/>
              <a:buChar char="•"/>
            </a:pPr>
            <a:r>
              <a:rPr lang="hr-HR" b="0" i="0" dirty="0" smtClean="0">
                <a:solidFill>
                  <a:srgbClr val="202020"/>
                </a:solidFill>
                <a:effectLst/>
                <a:latin typeface="Arial" panose="020B0604020202020204" pitchFamily="34" charset="0"/>
              </a:rPr>
              <a:t>smanjenjem gubitaka topline iz prostorija, </a:t>
            </a:r>
          </a:p>
          <a:p>
            <a:pPr algn="just">
              <a:buFont typeface="Arial" panose="020B0604020202020204" pitchFamily="34" charset="0"/>
              <a:buChar char="•"/>
            </a:pPr>
            <a:r>
              <a:rPr lang="hr-HR" b="0" i="0" dirty="0" smtClean="0">
                <a:solidFill>
                  <a:srgbClr val="202020"/>
                </a:solidFill>
                <a:effectLst/>
                <a:latin typeface="Arial" panose="020B0604020202020204" pitchFamily="34" charset="0"/>
              </a:rPr>
              <a:t>provedbom mjera efikasnog korištenja izvora topline.</a:t>
            </a:r>
          </a:p>
          <a:p>
            <a:pPr algn="just">
              <a:buFont typeface="Arial" panose="020B0604020202020204" pitchFamily="34" charset="0"/>
              <a:buChar char="•"/>
            </a:pPr>
            <a:r>
              <a:rPr lang="hr-HR" b="0" i="0" dirty="0" smtClean="0">
                <a:solidFill>
                  <a:srgbClr val="202020"/>
                </a:solidFill>
                <a:effectLst/>
                <a:latin typeface="Arial" panose="020B0604020202020204" pitchFamily="34" charset="0"/>
              </a:rPr>
              <a:t>Izborom plinskih naprava s većim stupnjem iskorištenja energije plina</a:t>
            </a:r>
            <a:endParaRPr lang="hr-HR" b="0" i="0" dirty="0">
              <a:solidFill>
                <a:srgbClr val="202020"/>
              </a:solidFill>
              <a:effectLst/>
              <a:latin typeface="Arial" panose="020B0604020202020204" pitchFamily="34" charset="0"/>
            </a:endParaRPr>
          </a:p>
        </p:txBody>
      </p:sp>
      <p:sp>
        <p:nvSpPr>
          <p:cNvPr id="5" name="Pravokutnik 4"/>
          <p:cNvSpPr/>
          <p:nvPr/>
        </p:nvSpPr>
        <p:spPr>
          <a:xfrm>
            <a:off x="101600" y="3645806"/>
            <a:ext cx="6096000" cy="3139321"/>
          </a:xfrm>
          <a:prstGeom prst="rect">
            <a:avLst/>
          </a:prstGeom>
        </p:spPr>
        <p:txBody>
          <a:bodyPr>
            <a:spAutoFit/>
          </a:bodyPr>
          <a:lstStyle/>
          <a:p>
            <a:pPr algn="just">
              <a:buFont typeface="Arial" panose="020B0604020202020204" pitchFamily="34" charset="0"/>
              <a:buChar char="•"/>
            </a:pPr>
            <a:r>
              <a:rPr lang="hr-HR" b="0" i="0" dirty="0" smtClean="0">
                <a:solidFill>
                  <a:srgbClr val="202020"/>
                </a:solidFill>
                <a:effectLst/>
                <a:latin typeface="Arial" panose="020B0604020202020204" pitchFamily="34" charset="0"/>
              </a:rPr>
              <a:t>dnevni boravak 20 °C</a:t>
            </a:r>
          </a:p>
          <a:p>
            <a:pPr algn="just">
              <a:buFont typeface="Arial" panose="020B0604020202020204" pitchFamily="34" charset="0"/>
              <a:buChar char="•"/>
            </a:pPr>
            <a:r>
              <a:rPr lang="hr-HR" b="0" i="0" dirty="0" smtClean="0">
                <a:solidFill>
                  <a:srgbClr val="202020"/>
                </a:solidFill>
                <a:effectLst/>
                <a:latin typeface="Arial" panose="020B0604020202020204" pitchFamily="34" charset="0"/>
              </a:rPr>
              <a:t>kuhinja 18 °C </a:t>
            </a:r>
          </a:p>
          <a:p>
            <a:pPr algn="just">
              <a:buFont typeface="Arial" panose="020B0604020202020204" pitchFamily="34" charset="0"/>
              <a:buChar char="•"/>
            </a:pPr>
            <a:r>
              <a:rPr lang="hr-HR" b="0" i="0" dirty="0" smtClean="0">
                <a:solidFill>
                  <a:srgbClr val="202020"/>
                </a:solidFill>
                <a:effectLst/>
                <a:latin typeface="Arial" panose="020B0604020202020204" pitchFamily="34" charset="0"/>
              </a:rPr>
              <a:t>kupaonica 23 °C </a:t>
            </a:r>
          </a:p>
          <a:p>
            <a:pPr algn="just">
              <a:buFont typeface="Arial" panose="020B0604020202020204" pitchFamily="34" charset="0"/>
              <a:buChar char="•"/>
            </a:pPr>
            <a:r>
              <a:rPr lang="hr-HR" b="0" i="0" dirty="0" smtClean="0">
                <a:solidFill>
                  <a:srgbClr val="202020"/>
                </a:solidFill>
                <a:effectLst/>
                <a:latin typeface="Arial" panose="020B0604020202020204" pitchFamily="34" charset="0"/>
              </a:rPr>
              <a:t>spavaća soba 16°C -</a:t>
            </a:r>
          </a:p>
          <a:p>
            <a:pPr algn="just">
              <a:buFont typeface="Arial" panose="020B0604020202020204" pitchFamily="34" charset="0"/>
              <a:buChar char="•"/>
            </a:pPr>
            <a:r>
              <a:rPr lang="hr-HR" b="0" i="0" dirty="0" smtClean="0">
                <a:solidFill>
                  <a:srgbClr val="202020"/>
                </a:solidFill>
                <a:effectLst/>
                <a:latin typeface="Arial" panose="020B0604020202020204" pitchFamily="34" charset="0"/>
              </a:rPr>
              <a:t>WC 18 °C -</a:t>
            </a:r>
          </a:p>
          <a:p>
            <a:pPr algn="just">
              <a:buFont typeface="Arial" panose="020B0604020202020204" pitchFamily="34" charset="0"/>
              <a:buChar char="•"/>
            </a:pPr>
            <a:r>
              <a:rPr lang="hr-HR" b="0" i="0" dirty="0" smtClean="0">
                <a:solidFill>
                  <a:srgbClr val="202020"/>
                </a:solidFill>
                <a:effectLst/>
                <a:latin typeface="Arial" panose="020B0604020202020204" pitchFamily="34" charset="0"/>
              </a:rPr>
              <a:t>hodnici, predvorja 15°C</a:t>
            </a:r>
          </a:p>
          <a:p>
            <a:pPr algn="just">
              <a:buFont typeface="Arial" panose="020B0604020202020204" pitchFamily="34" charset="0"/>
              <a:buChar char="•"/>
            </a:pPr>
            <a:r>
              <a:rPr lang="hr-HR" b="0" i="0" dirty="0" smtClean="0">
                <a:solidFill>
                  <a:srgbClr val="202020"/>
                </a:solidFill>
                <a:effectLst/>
                <a:latin typeface="Arial" panose="020B0604020202020204" pitchFamily="34" charset="0"/>
              </a:rPr>
              <a:t>priručna radionica 18°C -</a:t>
            </a:r>
          </a:p>
          <a:p>
            <a:pPr algn="just">
              <a:buFont typeface="Arial" panose="020B0604020202020204" pitchFamily="34" charset="0"/>
              <a:buChar char="•"/>
            </a:pPr>
            <a:r>
              <a:rPr lang="hr-HR" b="0" i="0" dirty="0" smtClean="0">
                <a:solidFill>
                  <a:srgbClr val="202020"/>
                </a:solidFill>
                <a:effectLst/>
                <a:latin typeface="Arial" panose="020B0604020202020204" pitchFamily="34" charset="0"/>
              </a:rPr>
              <a:t>ostave i stubišta ne griju se.</a:t>
            </a:r>
          </a:p>
          <a:p>
            <a:pPr algn="just"/>
            <a:r>
              <a:rPr lang="hr-HR" b="1" i="0" dirty="0" smtClean="0">
                <a:solidFill>
                  <a:srgbClr val="202020"/>
                </a:solidFill>
                <a:effectLst/>
                <a:latin typeface="Arial" panose="020B0604020202020204" pitchFamily="34" charset="0"/>
              </a:rPr>
              <a:t>Svako pregrijavanje prostorija znači veće troškove grijanja, jer za svaki °C iznad preporučene temperature, troškovi grijanja rastu najmanje 5 %.</a:t>
            </a:r>
            <a:endParaRPr lang="hr-HR" b="0" i="0" dirty="0">
              <a:solidFill>
                <a:srgbClr val="202020"/>
              </a:solidFill>
              <a:effectLst/>
              <a:latin typeface="Arial" panose="020B0604020202020204" pitchFamily="34" charset="0"/>
            </a:endParaRPr>
          </a:p>
        </p:txBody>
      </p:sp>
      <p:pic>
        <p:nvPicPr>
          <p:cNvPr id="6" name="Slika 5"/>
          <p:cNvPicPr>
            <a:picLocks noChangeAspect="1"/>
          </p:cNvPicPr>
          <p:nvPr/>
        </p:nvPicPr>
        <p:blipFill>
          <a:blip r:embed="rId2"/>
          <a:stretch>
            <a:fillRect/>
          </a:stretch>
        </p:blipFill>
        <p:spPr>
          <a:xfrm>
            <a:off x="8948737" y="680696"/>
            <a:ext cx="3133725" cy="1457325"/>
          </a:xfrm>
          <a:prstGeom prst="rect">
            <a:avLst/>
          </a:prstGeom>
        </p:spPr>
      </p:pic>
      <p:pic>
        <p:nvPicPr>
          <p:cNvPr id="7" name="Slika 6"/>
          <p:cNvPicPr>
            <a:picLocks noChangeAspect="1"/>
          </p:cNvPicPr>
          <p:nvPr/>
        </p:nvPicPr>
        <p:blipFill>
          <a:blip r:embed="rId3"/>
          <a:stretch>
            <a:fillRect/>
          </a:stretch>
        </p:blipFill>
        <p:spPr>
          <a:xfrm>
            <a:off x="9196386" y="2818717"/>
            <a:ext cx="2638425" cy="1733550"/>
          </a:xfrm>
          <a:prstGeom prst="rect">
            <a:avLst/>
          </a:prstGeom>
        </p:spPr>
      </p:pic>
      <p:pic>
        <p:nvPicPr>
          <p:cNvPr id="8" name="Slika 7"/>
          <p:cNvPicPr>
            <a:picLocks noChangeAspect="1"/>
          </p:cNvPicPr>
          <p:nvPr/>
        </p:nvPicPr>
        <p:blipFill>
          <a:blip r:embed="rId4"/>
          <a:stretch>
            <a:fillRect/>
          </a:stretch>
        </p:blipFill>
        <p:spPr>
          <a:xfrm>
            <a:off x="9812867" y="4967817"/>
            <a:ext cx="1524000" cy="1409700"/>
          </a:xfrm>
          <a:prstGeom prst="rect">
            <a:avLst/>
          </a:prstGeom>
        </p:spPr>
      </p:pic>
    </p:spTree>
    <p:extLst>
      <p:ext uri="{BB962C8B-B14F-4D97-AF65-F5344CB8AC3E}">
        <p14:creationId xmlns:p14="http://schemas.microsoft.com/office/powerpoint/2010/main" val="294698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905933" y="0"/>
            <a:ext cx="2582333" cy="863600"/>
          </a:xfrm>
        </p:spPr>
        <p:txBody>
          <a:bodyPr>
            <a:normAutofit fontScale="90000"/>
          </a:bodyPr>
          <a:lstStyle/>
          <a:p>
            <a:r>
              <a:rPr lang="hr-HR" dirty="0" smtClean="0"/>
              <a:t>Pitanja:</a:t>
            </a:r>
            <a:endParaRPr lang="hr-HR" dirty="0"/>
          </a:p>
        </p:txBody>
      </p:sp>
      <p:sp>
        <p:nvSpPr>
          <p:cNvPr id="3" name="Podnaslov 2"/>
          <p:cNvSpPr>
            <a:spLocks noGrp="1"/>
          </p:cNvSpPr>
          <p:nvPr>
            <p:ph type="subTitle" idx="1"/>
          </p:nvPr>
        </p:nvSpPr>
        <p:spPr>
          <a:xfrm>
            <a:off x="1524000" y="1888069"/>
            <a:ext cx="9144000" cy="3911598"/>
          </a:xfrm>
        </p:spPr>
        <p:txBody>
          <a:bodyPr>
            <a:normAutofit/>
          </a:bodyPr>
          <a:lstStyle/>
          <a:p>
            <a:r>
              <a:rPr lang="hr-HR" sz="3600" dirty="0" smtClean="0">
                <a:solidFill>
                  <a:schemeClr val="tx1">
                    <a:lumMod val="95000"/>
                    <a:lumOff val="5000"/>
                  </a:schemeClr>
                </a:solidFill>
              </a:rPr>
              <a:t>1.Kada je osnovan dan štednja?</a:t>
            </a:r>
            <a:endParaRPr lang="hr-HR" sz="3600" dirty="0">
              <a:solidFill>
                <a:schemeClr val="tx1">
                  <a:lumMod val="95000"/>
                  <a:lumOff val="5000"/>
                </a:schemeClr>
              </a:solidFill>
            </a:endParaRPr>
          </a:p>
          <a:p>
            <a:r>
              <a:rPr lang="hr-HR" sz="3600" dirty="0" smtClean="0">
                <a:solidFill>
                  <a:schemeClr val="tx1">
                    <a:lumMod val="95000"/>
                    <a:lumOff val="5000"/>
                  </a:schemeClr>
                </a:solidFill>
              </a:rPr>
              <a:t>2.Gdje je osnovana štednja ?</a:t>
            </a:r>
          </a:p>
          <a:p>
            <a:r>
              <a:rPr lang="hr-HR" sz="3600" dirty="0" smtClean="0">
                <a:solidFill>
                  <a:schemeClr val="tx1">
                    <a:lumMod val="95000"/>
                    <a:lumOff val="5000"/>
                  </a:schemeClr>
                </a:solidFill>
              </a:rPr>
              <a:t>3.Što sve štedimo ?</a:t>
            </a:r>
          </a:p>
          <a:p>
            <a:r>
              <a:rPr lang="hr-HR" sz="3600" dirty="0" smtClean="0">
                <a:solidFill>
                  <a:schemeClr val="tx1">
                    <a:lumMod val="95000"/>
                    <a:lumOff val="5000"/>
                  </a:schemeClr>
                </a:solidFill>
              </a:rPr>
              <a:t>4.Kako štedimo ? </a:t>
            </a:r>
          </a:p>
          <a:p>
            <a:r>
              <a:rPr lang="hr-HR" sz="3600" dirty="0" smtClean="0">
                <a:solidFill>
                  <a:schemeClr val="tx1">
                    <a:lumMod val="95000"/>
                    <a:lumOff val="5000"/>
                  </a:schemeClr>
                </a:solidFill>
              </a:rPr>
              <a:t>5. Kako ti štediš ? Objasni ! </a:t>
            </a:r>
          </a:p>
        </p:txBody>
      </p:sp>
    </p:spTree>
    <p:extLst>
      <p:ext uri="{BB962C8B-B14F-4D97-AF65-F5344CB8AC3E}">
        <p14:creationId xmlns:p14="http://schemas.microsoft.com/office/powerpoint/2010/main" val="98306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2000"/>
                                        <p:tgtEl>
                                          <p:spTgt spid="3">
                                            <p:txEl>
                                              <p:pRg st="1" end="1"/>
                                            </p:txEl>
                                          </p:spTgt>
                                        </p:tgtEl>
                                      </p:cBhvr>
                                    </p:animEffect>
                                    <p:anim calcmode="lin" valueType="num">
                                      <p:cBhvr>
                                        <p:cTn id="31"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32" dur="2000" fill="hold"/>
                                        <p:tgtEl>
                                          <p:spTgt spid="3">
                                            <p:txEl>
                                              <p:pRg st="1" end="1"/>
                                            </p:txEl>
                                          </p:spTgt>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2000"/>
                                        <p:tgtEl>
                                          <p:spTgt spid="3">
                                            <p:txEl>
                                              <p:pRg st="2" end="2"/>
                                            </p:txEl>
                                          </p:spTgt>
                                        </p:tgtEl>
                                      </p:cBhvr>
                                    </p:animEffect>
                                    <p:anim calcmode="lin" valueType="num">
                                      <p:cBhvr>
                                        <p:cTn id="36"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2" end="2"/>
                                            </p:txEl>
                                          </p:spTgt>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2000"/>
                                        <p:tgtEl>
                                          <p:spTgt spid="3">
                                            <p:txEl>
                                              <p:pRg st="3" end="3"/>
                                            </p:txEl>
                                          </p:spTgt>
                                        </p:tgtEl>
                                      </p:cBhvr>
                                    </p:animEffect>
                                    <p:anim calcmode="lin" valueType="num">
                                      <p:cBhvr>
                                        <p:cTn id="41"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42" dur="2000" fill="hold"/>
                                        <p:tgtEl>
                                          <p:spTgt spid="3">
                                            <p:txEl>
                                              <p:pRg st="3" end="3"/>
                                            </p:txEl>
                                          </p:spTgt>
                                        </p:tgtEl>
                                        <p:attrNameLst>
                                          <p:attrName>ppt_h</p:attrName>
                                        </p:attrNameLst>
                                      </p:cBhvr>
                                      <p:tavLst>
                                        <p:tav tm="0">
                                          <p:val>
                                            <p:strVal val="#ppt_h"/>
                                          </p:val>
                                        </p:tav>
                                        <p:tav tm="100000">
                                          <p:val>
                                            <p:strVal val="#ppt_h"/>
                                          </p:val>
                                        </p:tav>
                                      </p:tavLst>
                                    </p:anim>
                                  </p:childTnLst>
                                </p:cTn>
                              </p:par>
                              <p:par>
                                <p:cTn id="43" presetID="45" presetClass="entr" presetSubtype="0"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2000"/>
                                        <p:tgtEl>
                                          <p:spTgt spid="3">
                                            <p:txEl>
                                              <p:pRg st="4" end="4"/>
                                            </p:txEl>
                                          </p:spTgt>
                                        </p:tgtEl>
                                      </p:cBhvr>
                                    </p:animEffect>
                                    <p:anim calcmode="lin" valueType="num">
                                      <p:cBhvr>
                                        <p:cTn id="4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0" y="5206999"/>
            <a:ext cx="3310467" cy="868361"/>
          </a:xfrm>
        </p:spPr>
        <p:txBody>
          <a:bodyPr>
            <a:normAutofit/>
          </a:bodyPr>
          <a:lstStyle/>
          <a:p>
            <a:r>
              <a:rPr lang="hr-HR" sz="4400" dirty="0" smtClean="0"/>
              <a:t>Napravio :</a:t>
            </a:r>
            <a:endParaRPr lang="hr-HR" sz="4400" dirty="0"/>
          </a:p>
        </p:txBody>
      </p:sp>
      <p:sp>
        <p:nvSpPr>
          <p:cNvPr id="3" name="Podnaslov 2"/>
          <p:cNvSpPr>
            <a:spLocks noGrp="1"/>
          </p:cNvSpPr>
          <p:nvPr>
            <p:ph type="subTitle" idx="1"/>
          </p:nvPr>
        </p:nvSpPr>
        <p:spPr>
          <a:xfrm>
            <a:off x="0" y="6319838"/>
            <a:ext cx="2878667" cy="538162"/>
          </a:xfrm>
        </p:spPr>
        <p:txBody>
          <a:bodyPr>
            <a:normAutofit fontScale="92500" lnSpcReduction="10000"/>
          </a:bodyPr>
          <a:lstStyle/>
          <a:p>
            <a:r>
              <a:rPr lang="hr-HR" sz="3200" dirty="0" smtClean="0"/>
              <a:t>Marko Plazonić</a:t>
            </a:r>
            <a:endParaRPr lang="hr-HR" sz="3200" dirty="0"/>
          </a:p>
        </p:txBody>
      </p:sp>
      <p:pic>
        <p:nvPicPr>
          <p:cNvPr id="1026" name="Picture 2" descr="http://tehton.covermagazin.com/wp-content/uploads/2012/12/Zabavni-smajlici-za-gmail-ch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0975" y="0"/>
            <a:ext cx="43910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p:cNvPicPr>
            <a:picLocks noChangeAspect="1"/>
          </p:cNvPicPr>
          <p:nvPr/>
        </p:nvPicPr>
        <p:blipFill>
          <a:blip r:embed="rId3"/>
          <a:stretch>
            <a:fillRect/>
          </a:stretch>
        </p:blipFill>
        <p:spPr>
          <a:xfrm>
            <a:off x="2878667" y="619125"/>
            <a:ext cx="3725333" cy="2496608"/>
          </a:xfrm>
          <a:prstGeom prst="rect">
            <a:avLst/>
          </a:prstGeom>
        </p:spPr>
      </p:pic>
    </p:spTree>
    <p:extLst>
      <p:ext uri="{BB962C8B-B14F-4D97-AF65-F5344CB8AC3E}">
        <p14:creationId xmlns:p14="http://schemas.microsoft.com/office/powerpoint/2010/main" val="3296985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96</TotalTime>
  <Words>271</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vt:lpstr>
      <vt:lpstr>Trebuchet MS</vt:lpstr>
      <vt:lpstr>Wingdings 3</vt:lpstr>
      <vt:lpstr>Faseta</vt:lpstr>
      <vt:lpstr>ŠTEDNJA </vt:lpstr>
      <vt:lpstr>Štednja je čuvanje materijalnih dobara ili novca. Provodi se odgađanjem odnosno ograničavanjem potrošnje za određeno vrijeme ili tako što se čuvaju dobra od beskorisnog ili društveno manje korisnog trošenja u odnosu na druge potrebe. Veliko ekonomsko značenje ima štednja sredstava za rad, predmeta rada i radne snage.</vt:lpstr>
      <vt:lpstr>Štedit možemo</vt:lpstr>
      <vt:lpstr>ŠTEDNJA ELEKTRIČNE ENERGIJE</vt:lpstr>
      <vt:lpstr> VODA</vt:lpstr>
      <vt:lpstr>PLIN</vt:lpstr>
      <vt:lpstr>Pitanja:</vt:lpstr>
      <vt:lpstr>Napravio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ŠTEDNJA</dc:title>
  <dc:creator>Luka Plazonic</dc:creator>
  <cp:lastModifiedBy>Korisnik</cp:lastModifiedBy>
  <cp:revision>10</cp:revision>
  <dcterms:created xsi:type="dcterms:W3CDTF">2015-10-28T20:01:07Z</dcterms:created>
  <dcterms:modified xsi:type="dcterms:W3CDTF">2015-11-06T09:08:29Z</dcterms:modified>
</cp:coreProperties>
</file>